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3" r:id="rId2"/>
    <p:sldId id="350" r:id="rId3"/>
    <p:sldId id="351" r:id="rId4"/>
    <p:sldId id="352" r:id="rId5"/>
    <p:sldId id="401" r:id="rId6"/>
    <p:sldId id="402" r:id="rId7"/>
    <p:sldId id="353" r:id="rId8"/>
    <p:sldId id="354" r:id="rId9"/>
    <p:sldId id="355" r:id="rId10"/>
    <p:sldId id="356" r:id="rId11"/>
    <p:sldId id="358" r:id="rId12"/>
    <p:sldId id="359" r:id="rId13"/>
    <p:sldId id="386" r:id="rId14"/>
    <p:sldId id="387" r:id="rId15"/>
    <p:sldId id="388" r:id="rId16"/>
    <p:sldId id="390" r:id="rId17"/>
    <p:sldId id="391" r:id="rId18"/>
    <p:sldId id="392" r:id="rId19"/>
    <p:sldId id="289" r:id="rId20"/>
    <p:sldId id="403" r:id="rId21"/>
    <p:sldId id="393" r:id="rId22"/>
    <p:sldId id="394" r:id="rId23"/>
    <p:sldId id="395" r:id="rId24"/>
    <p:sldId id="396" r:id="rId25"/>
    <p:sldId id="398" r:id="rId26"/>
    <p:sldId id="399" r:id="rId27"/>
    <p:sldId id="397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DDFF4-BE48-44A2-A51A-623D15FB6D8D}" type="doc">
      <dgm:prSet loTypeId="urn:microsoft.com/office/officeart/2008/layout/RadialCluster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28710F37-B68F-46F4-8B10-A57099EACDD1}">
      <dgm:prSet phldrT="[ข้อความ]" custT="1"/>
      <dgm:spPr/>
      <dgm:t>
        <a:bodyPr/>
        <a:lstStyle/>
        <a:p>
          <a:r>
            <a:rPr lang="en-US" sz="2800" dirty="0">
              <a:latin typeface="FreesiaUPC" panose="020B0604020202020204" pitchFamily="34" charset="-34"/>
              <a:cs typeface="FreesiaUPC" panose="020B0604020202020204" pitchFamily="34" charset="-34"/>
            </a:rPr>
            <a:t>ABCDE</a:t>
          </a:r>
          <a:endParaRPr lang="th-TH" sz="28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14E82A34-CA47-43BA-AEAC-C605758A4E26}" type="parTrans" cxnId="{A15686FB-8260-461F-9453-09F02AD09483}">
      <dgm:prSet/>
      <dgm:spPr/>
      <dgm:t>
        <a:bodyPr/>
        <a:lstStyle/>
        <a:p>
          <a:endParaRPr lang="th-TH"/>
        </a:p>
      </dgm:t>
    </dgm:pt>
    <dgm:pt modelId="{0A09A0CA-3B7E-42A3-8D8A-97F62C592D43}" type="sibTrans" cxnId="{A15686FB-8260-461F-9453-09F02AD09483}">
      <dgm:prSet/>
      <dgm:spPr/>
      <dgm:t>
        <a:bodyPr/>
        <a:lstStyle/>
        <a:p>
          <a:endParaRPr lang="th-TH"/>
        </a:p>
      </dgm:t>
    </dgm:pt>
    <dgm:pt modelId="{7806B68A-4254-4F61-B2DE-76EF5CD9680A}">
      <dgm:prSet phldrT="[ข้อความ]" custT="1"/>
      <dgm:spPr/>
      <dgm:t>
        <a:bodyPr/>
        <a:lstStyle/>
        <a:p>
          <a:r>
            <a:rPr lang="en-US" sz="2800" dirty="0">
              <a:latin typeface="FreesiaUPC" panose="020B0604020202020204" pitchFamily="34" charset="-34"/>
              <a:cs typeface="FreesiaUPC" panose="020B0604020202020204" pitchFamily="34" charset="-34"/>
            </a:rPr>
            <a:t>CAB</a:t>
          </a:r>
          <a:endParaRPr lang="th-TH" sz="28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BFFF641A-00FC-41E6-AA01-7922BC95C13C}" type="parTrans" cxnId="{DC035C8D-99DD-4A23-8362-968F6F7E3BDD}">
      <dgm:prSet/>
      <dgm:spPr/>
      <dgm:t>
        <a:bodyPr/>
        <a:lstStyle/>
        <a:p>
          <a:endParaRPr lang="th-TH"/>
        </a:p>
      </dgm:t>
    </dgm:pt>
    <dgm:pt modelId="{DC377797-BF48-43DC-AAAF-A6C16353A400}" type="sibTrans" cxnId="{DC035C8D-99DD-4A23-8362-968F6F7E3BDD}">
      <dgm:prSet/>
      <dgm:spPr/>
      <dgm:t>
        <a:bodyPr/>
        <a:lstStyle/>
        <a:p>
          <a:endParaRPr lang="th-TH"/>
        </a:p>
      </dgm:t>
    </dgm:pt>
    <dgm:pt modelId="{88C8C752-2E80-4299-B1A6-FC852F119E39}">
      <dgm:prSet phldrT="[ข้อความ]" custT="1"/>
      <dgm:spPr/>
      <dgm:t>
        <a:bodyPr/>
        <a:lstStyle/>
        <a:p>
          <a:r>
            <a:rPr lang="en-US" sz="2400" b="0" dirty="0">
              <a:latin typeface="FreesiaUPC" panose="020B0604020202020204" pitchFamily="34" charset="-34"/>
              <a:cs typeface="FreesiaUPC" panose="020B0604020202020204" pitchFamily="34" charset="-34"/>
            </a:rPr>
            <a:t>Check pulse</a:t>
          </a:r>
          <a:endParaRPr lang="th-TH" sz="2400" b="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FF7E5FF0-1F3F-4A59-A364-32FA47091ED7}" type="sibTrans" cxnId="{2815C1E6-3F8F-446C-B43D-B6F3A9CC476B}">
      <dgm:prSet/>
      <dgm:spPr/>
      <dgm:t>
        <a:bodyPr/>
        <a:lstStyle/>
        <a:p>
          <a:endParaRPr lang="th-TH"/>
        </a:p>
      </dgm:t>
    </dgm:pt>
    <dgm:pt modelId="{601728FB-50E6-4D23-89B0-5524D20C0BED}" type="parTrans" cxnId="{2815C1E6-3F8F-446C-B43D-B6F3A9CC476B}">
      <dgm:prSet/>
      <dgm:spPr/>
      <dgm:t>
        <a:bodyPr/>
        <a:lstStyle/>
        <a:p>
          <a:endParaRPr lang="th-TH"/>
        </a:p>
      </dgm:t>
    </dgm:pt>
    <dgm:pt modelId="{026BC73D-C2DA-42E5-AA61-0CC2B205ECC5}" type="pres">
      <dgm:prSet presAssocID="{6A0DDFF4-BE48-44A2-A51A-623D15FB6D8D}" presName="Name0" presStyleCnt="0">
        <dgm:presLayoutVars>
          <dgm:chMax val="1"/>
          <dgm:chPref val="1"/>
          <dgm:dir val="rev"/>
          <dgm:animOne val="branch"/>
          <dgm:animLvl val="lvl"/>
        </dgm:presLayoutVars>
      </dgm:prSet>
      <dgm:spPr/>
    </dgm:pt>
    <dgm:pt modelId="{A183F014-904D-4DE4-8D99-E36FD66A6DFE}" type="pres">
      <dgm:prSet presAssocID="{88C8C752-2E80-4299-B1A6-FC852F119E39}" presName="singleCycle" presStyleCnt="0"/>
      <dgm:spPr/>
    </dgm:pt>
    <dgm:pt modelId="{10410655-C902-4707-8FA8-009E5865209E}" type="pres">
      <dgm:prSet presAssocID="{88C8C752-2E80-4299-B1A6-FC852F119E39}" presName="singleCenter" presStyleLbl="node1" presStyleIdx="0" presStyleCnt="3" custAng="0" custLinFactNeighborX="-3444" custLinFactNeighborY="-29457">
        <dgm:presLayoutVars>
          <dgm:chMax val="7"/>
          <dgm:chPref val="7"/>
        </dgm:presLayoutVars>
      </dgm:prSet>
      <dgm:spPr/>
    </dgm:pt>
    <dgm:pt modelId="{26BEBBA7-061C-42CE-8D32-A1502E502A08}" type="pres">
      <dgm:prSet presAssocID="{14E82A34-CA47-43BA-AEAC-C605758A4E26}" presName="Name56" presStyleLbl="parChTrans1D2" presStyleIdx="0" presStyleCnt="2"/>
      <dgm:spPr/>
    </dgm:pt>
    <dgm:pt modelId="{EFB81311-8772-49AC-B48F-30AF9F45A49E}" type="pres">
      <dgm:prSet presAssocID="{28710F37-B68F-46F4-8B10-A57099EACDD1}" presName="text0" presStyleLbl="node1" presStyleIdx="1" presStyleCnt="3" custScaleX="234685" custRadScaleRad="128588" custRadScaleInc="-117765">
        <dgm:presLayoutVars>
          <dgm:bulletEnabled val="1"/>
        </dgm:presLayoutVars>
      </dgm:prSet>
      <dgm:spPr/>
    </dgm:pt>
    <dgm:pt modelId="{80F6D442-8394-429D-8B49-DA08FA632DAA}" type="pres">
      <dgm:prSet presAssocID="{BFFF641A-00FC-41E6-AA01-7922BC95C13C}" presName="Name56" presStyleLbl="parChTrans1D2" presStyleIdx="1" presStyleCnt="2"/>
      <dgm:spPr/>
    </dgm:pt>
    <dgm:pt modelId="{9F4C08B8-6EEE-4F1B-A52F-1F1C8E04EADD}" type="pres">
      <dgm:prSet presAssocID="{7806B68A-4254-4F61-B2DE-76EF5CD9680A}" presName="text0" presStyleLbl="node1" presStyleIdx="2" presStyleCnt="3" custScaleX="156406" custRadScaleRad="121957" custRadScaleInc="-82062">
        <dgm:presLayoutVars>
          <dgm:bulletEnabled val="1"/>
        </dgm:presLayoutVars>
      </dgm:prSet>
      <dgm:spPr/>
    </dgm:pt>
  </dgm:ptLst>
  <dgm:cxnLst>
    <dgm:cxn modelId="{55487015-A17C-4D49-8C62-F3348532594E}" type="presOf" srcId="{6A0DDFF4-BE48-44A2-A51A-623D15FB6D8D}" destId="{026BC73D-C2DA-42E5-AA61-0CC2B205ECC5}" srcOrd="0" destOrd="0" presId="urn:microsoft.com/office/officeart/2008/layout/RadialCluster"/>
    <dgm:cxn modelId="{5BB86D43-A545-49BE-8947-777488606377}" type="presOf" srcId="{28710F37-B68F-46F4-8B10-A57099EACDD1}" destId="{EFB81311-8772-49AC-B48F-30AF9F45A49E}" srcOrd="0" destOrd="0" presId="urn:microsoft.com/office/officeart/2008/layout/RadialCluster"/>
    <dgm:cxn modelId="{D5435284-61B6-4B8C-8CA6-35053DD87B9B}" type="presOf" srcId="{14E82A34-CA47-43BA-AEAC-C605758A4E26}" destId="{26BEBBA7-061C-42CE-8D32-A1502E502A08}" srcOrd="0" destOrd="0" presId="urn:microsoft.com/office/officeart/2008/layout/RadialCluster"/>
    <dgm:cxn modelId="{4996DB86-7D08-403C-9D2A-1A30734CAB1D}" type="presOf" srcId="{88C8C752-2E80-4299-B1A6-FC852F119E39}" destId="{10410655-C902-4707-8FA8-009E5865209E}" srcOrd="0" destOrd="0" presId="urn:microsoft.com/office/officeart/2008/layout/RadialCluster"/>
    <dgm:cxn modelId="{DC035C8D-99DD-4A23-8362-968F6F7E3BDD}" srcId="{88C8C752-2E80-4299-B1A6-FC852F119E39}" destId="{7806B68A-4254-4F61-B2DE-76EF5CD9680A}" srcOrd="1" destOrd="0" parTransId="{BFFF641A-00FC-41E6-AA01-7922BC95C13C}" sibTransId="{DC377797-BF48-43DC-AAAF-A6C16353A400}"/>
    <dgm:cxn modelId="{F37B3D9E-9B98-46B5-B7E5-156B6839921C}" type="presOf" srcId="{7806B68A-4254-4F61-B2DE-76EF5CD9680A}" destId="{9F4C08B8-6EEE-4F1B-A52F-1F1C8E04EADD}" srcOrd="0" destOrd="0" presId="urn:microsoft.com/office/officeart/2008/layout/RadialCluster"/>
    <dgm:cxn modelId="{C5D59AD7-4657-4161-A86F-14ED1EC04314}" type="presOf" srcId="{BFFF641A-00FC-41E6-AA01-7922BC95C13C}" destId="{80F6D442-8394-429D-8B49-DA08FA632DAA}" srcOrd="0" destOrd="0" presId="urn:microsoft.com/office/officeart/2008/layout/RadialCluster"/>
    <dgm:cxn modelId="{2815C1E6-3F8F-446C-B43D-B6F3A9CC476B}" srcId="{6A0DDFF4-BE48-44A2-A51A-623D15FB6D8D}" destId="{88C8C752-2E80-4299-B1A6-FC852F119E39}" srcOrd="0" destOrd="0" parTransId="{601728FB-50E6-4D23-89B0-5524D20C0BED}" sibTransId="{FF7E5FF0-1F3F-4A59-A364-32FA47091ED7}"/>
    <dgm:cxn modelId="{A15686FB-8260-461F-9453-09F02AD09483}" srcId="{88C8C752-2E80-4299-B1A6-FC852F119E39}" destId="{28710F37-B68F-46F4-8B10-A57099EACDD1}" srcOrd="0" destOrd="0" parTransId="{14E82A34-CA47-43BA-AEAC-C605758A4E26}" sibTransId="{0A09A0CA-3B7E-42A3-8D8A-97F62C592D43}"/>
    <dgm:cxn modelId="{CA89CA9F-1678-4D4E-B204-A22A7CBAD48B}" type="presParOf" srcId="{026BC73D-C2DA-42E5-AA61-0CC2B205ECC5}" destId="{A183F014-904D-4DE4-8D99-E36FD66A6DFE}" srcOrd="0" destOrd="0" presId="urn:microsoft.com/office/officeart/2008/layout/RadialCluster"/>
    <dgm:cxn modelId="{8308D41B-664E-4523-80D4-9A769BA92244}" type="presParOf" srcId="{A183F014-904D-4DE4-8D99-E36FD66A6DFE}" destId="{10410655-C902-4707-8FA8-009E5865209E}" srcOrd="0" destOrd="0" presId="urn:microsoft.com/office/officeart/2008/layout/RadialCluster"/>
    <dgm:cxn modelId="{FEE8983D-1ABC-464E-9E0D-B3ED600FED70}" type="presParOf" srcId="{A183F014-904D-4DE4-8D99-E36FD66A6DFE}" destId="{26BEBBA7-061C-42CE-8D32-A1502E502A08}" srcOrd="1" destOrd="0" presId="urn:microsoft.com/office/officeart/2008/layout/RadialCluster"/>
    <dgm:cxn modelId="{564B013C-9B34-4B2A-842E-874615463F6F}" type="presParOf" srcId="{A183F014-904D-4DE4-8D99-E36FD66A6DFE}" destId="{EFB81311-8772-49AC-B48F-30AF9F45A49E}" srcOrd="2" destOrd="0" presId="urn:microsoft.com/office/officeart/2008/layout/RadialCluster"/>
    <dgm:cxn modelId="{81552900-2482-43E6-9040-E17CDDD6678C}" type="presParOf" srcId="{A183F014-904D-4DE4-8D99-E36FD66A6DFE}" destId="{80F6D442-8394-429D-8B49-DA08FA632DAA}" srcOrd="3" destOrd="0" presId="urn:microsoft.com/office/officeart/2008/layout/RadialCluster"/>
    <dgm:cxn modelId="{4C03912B-F0B7-4EE2-9BAB-EA52DF451216}" type="presParOf" srcId="{A183F014-904D-4DE4-8D99-E36FD66A6DFE}" destId="{9F4C08B8-6EEE-4F1B-A52F-1F1C8E04EAD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10655-C902-4707-8FA8-009E5865209E}">
      <dsp:nvSpPr>
        <dsp:cNvPr id="0" name=""/>
        <dsp:cNvSpPr/>
      </dsp:nvSpPr>
      <dsp:spPr>
        <a:xfrm>
          <a:off x="2168223" y="284982"/>
          <a:ext cx="745446" cy="7454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FreesiaUPC" panose="020B0604020202020204" pitchFamily="34" charset="-34"/>
              <a:cs typeface="FreesiaUPC" panose="020B0604020202020204" pitchFamily="34" charset="-34"/>
            </a:rPr>
            <a:t>Check pulse</a:t>
          </a:r>
          <a:endParaRPr lang="th-TH" sz="2400" b="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2204613" y="321372"/>
        <a:ext cx="672666" cy="672666"/>
      </dsp:txXfrm>
    </dsp:sp>
    <dsp:sp modelId="{26BEBBA7-061C-42CE-8D32-A1502E502A08}">
      <dsp:nvSpPr>
        <dsp:cNvPr id="0" name=""/>
        <dsp:cNvSpPr/>
      </dsp:nvSpPr>
      <dsp:spPr>
        <a:xfrm rot="8463380">
          <a:off x="1623368" y="1151565"/>
          <a:ext cx="6129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966" y="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81311-8772-49AC-B48F-30AF9F45A49E}">
      <dsp:nvSpPr>
        <dsp:cNvPr id="0" name=""/>
        <dsp:cNvSpPr/>
      </dsp:nvSpPr>
      <dsp:spPr>
        <a:xfrm>
          <a:off x="796409" y="1344207"/>
          <a:ext cx="1172131" cy="499448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FreesiaUPC" panose="020B0604020202020204" pitchFamily="34" charset="-34"/>
              <a:cs typeface="FreesiaUPC" panose="020B0604020202020204" pitchFamily="34" charset="-34"/>
            </a:rPr>
            <a:t>ABCDE</a:t>
          </a:r>
          <a:endParaRPr lang="th-TH" sz="28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820790" y="1368588"/>
        <a:ext cx="1123369" cy="450686"/>
      </dsp:txXfrm>
    </dsp:sp>
    <dsp:sp modelId="{80F6D442-8394-429D-8B49-DA08FA632DAA}">
      <dsp:nvSpPr>
        <dsp:cNvPr id="0" name=""/>
        <dsp:cNvSpPr/>
      </dsp:nvSpPr>
      <dsp:spPr>
        <a:xfrm rot="2208610">
          <a:off x="2848349" y="1132940"/>
          <a:ext cx="655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245" y="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C08B8-6EEE-4F1B-A52F-1F1C8E04EADD}">
      <dsp:nvSpPr>
        <dsp:cNvPr id="0" name=""/>
        <dsp:cNvSpPr/>
      </dsp:nvSpPr>
      <dsp:spPr>
        <a:xfrm>
          <a:off x="3381381" y="1329241"/>
          <a:ext cx="781167" cy="499448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FreesiaUPC" panose="020B0604020202020204" pitchFamily="34" charset="-34"/>
              <a:cs typeface="FreesiaUPC" panose="020B0604020202020204" pitchFamily="34" charset="-34"/>
            </a:rPr>
            <a:t>CAB</a:t>
          </a:r>
          <a:endParaRPr lang="th-TH" sz="28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3405762" y="1353622"/>
        <a:ext cx="732405" cy="450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CA694-9B9E-4843-BC8A-AD0BBEF21CC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3572-CDA6-4458-9991-CCFDB9BD8D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9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49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5D73BD-20A7-484D-8E05-6DB8929CB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DF82C2D-C7B3-4F0B-8B5A-06648F1DB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E13C0EA-3ECF-408F-96C1-519D685A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D58CDC2-1136-4FA0-9C5E-B5FB6326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ED48780-AFE5-4E45-89BE-4EC0DFB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20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DAD5E8-B48B-43EA-87D1-DEE8A527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BA54F90-924C-4173-A471-69B6D09D6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80F033C-F932-4751-9B97-96B9F931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FD2A858-5497-4E4D-BD62-14DA0A51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45DE825-2F55-493A-841C-1A52380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465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F283187F-7A59-4A93-B3C7-3F1118734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8762C61-0C6D-4957-9427-CF9856C83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12A97E-E69F-411F-BDCF-2B6D1090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BBF74BD-9B21-4791-B518-AD24C5A6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AC380C7-CA0C-47CC-A881-A82C8901A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925CF0-813C-47DD-8C4D-C103C85B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B73FAD-9CF5-4CA8-89F2-3E6752CB7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5F8951C-D3EC-4B25-97BB-E471CC4A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8E5C304-ECF7-4ED4-9C3D-C8DF9E57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47786BA-4063-43C8-A155-4DC17ECB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476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C479BB-088D-4C92-A7C7-6A3F5F98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F2BB614-110B-41B8-88A6-B9BBB0B24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5987EBD-7253-476E-B3DE-04977C55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F021946-C8F2-43AB-801D-E182FB21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FFBA405-D2AB-47FD-B278-F487E68F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04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8022CD9-6ACA-4E13-8E0C-F500BE01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500ED84-5435-4233-8025-302D106EB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399FB6A-7C89-4B6D-B3A0-BF18EDCCC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E802D68-1B9B-49A2-972B-98DF15F7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36FCE46-CEED-4D24-B310-4C04A747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B35B5C3-A6BF-4AA9-8182-C5616B0E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764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E3CEC4E-A0A4-43E2-97D2-E43F5612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C69E256-D5F7-4D9C-921C-F5D68358E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A3352BD-8832-4068-8CF7-EC593901E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D8EFE45-36B1-4ACB-BCC7-F0D8FBD01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D62A359-6A68-4F17-AC1B-3F8D1304B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26720D1-0EA1-4B5E-BAA8-21A1AF99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CAEAABD-6A2C-4EEE-851C-ECA0A86D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166CA6D-64AF-4300-8428-5F4CCE22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05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48256D-0B21-4EEA-B3ED-C6355CE8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08653D6-3724-490E-A1B1-8232E1EB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8011841-A2D8-46FD-BA08-60F8F59C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5E39CB3-55FE-40AD-8F83-AC31FB73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3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C54C61B-7056-4657-9700-C3EB3168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8DED5D8-A4D5-46A1-A8FE-1546F958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9CBAE87-C7EE-42FE-963E-DF2788EE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532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49403A7-0233-443F-87CD-B565D892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A2F6D5-F598-4FC0-8A28-406A5832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8290737-2E66-46F4-97DC-31996AD87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1D7F29D-1E22-4B4A-91C6-469BD715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232EB65-CB6D-40D5-AC64-2E54D03D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1BF8FAF-C408-4C40-9C87-DE83E1B5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3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F62C85-529E-484A-AD31-7883D53A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B0D69A2-80E9-4E0B-8F27-21B9D77C5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55C674B-73BF-4393-A7C9-89CD36845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03CFC1B-CEE5-4CE0-929D-61D025C9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2E74E84-41FA-454D-BD9F-4AEF887C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FAD0D47-B3BE-47AE-813D-E3294FD3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626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0236E5B-C38F-4CE5-A3BF-5E0ABF23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D9C996F-8887-4B76-AA5F-B0DC59C83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84A000B-DE35-410B-A322-C2A80EA2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51B8-1D55-46AB-9530-65ADB88C30EE}" type="datetimeFigureOut">
              <a:rPr lang="th-TH" smtClean="0"/>
              <a:t>27/01/62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C72651E-DDC1-4A34-A63D-C5C80B055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B4AF54C-E404-47B6-BC80-CD49286E6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F8B9-011B-4CF0-9F7C-CAF1A55266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247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3">
            <a:extLst>
              <a:ext uri="{FF2B5EF4-FFF2-40B4-BE49-F238E27FC236}">
                <a16:creationId xmlns:a16="http://schemas.microsoft.com/office/drawing/2014/main" id="{B3D2ACB1-2AF9-42D8-9B13-F0119C6D4903}"/>
              </a:ext>
            </a:extLst>
          </p:cNvPr>
          <p:cNvSpPr txBox="1">
            <a:spLocks/>
          </p:cNvSpPr>
          <p:nvPr/>
        </p:nvSpPr>
        <p:spPr>
          <a:xfrm>
            <a:off x="203077" y="1936393"/>
            <a:ext cx="8394572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8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การช่วยชีวิตขั้นพื้นฐาน  </a:t>
            </a:r>
            <a:r>
              <a:rPr lang="en-US" dirty="0"/>
              <a:t>Basic Life Support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D949C7E-3375-4EA1-95FC-21FB78160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5" b="3048"/>
          <a:stretch/>
        </p:blipFill>
        <p:spPr>
          <a:xfrm>
            <a:off x="0" y="4070030"/>
            <a:ext cx="5245771" cy="267757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02CE753-49CD-418B-8206-F0302DD5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730" y="395840"/>
            <a:ext cx="5578193" cy="308695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AC44ADF-1DBF-452F-8AF5-59F86E6A7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913" y="5546369"/>
            <a:ext cx="1301087" cy="13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F9FF23-A455-43A4-B021-2CE75D55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495" y="1668251"/>
            <a:ext cx="4727009" cy="1038103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CPR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8744A3B-3578-4B6E-9B7F-F89E2A21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525" y="2704902"/>
            <a:ext cx="7618861" cy="3599316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การทำให้อัตรารอดชีวิตสูง -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ต้องอาศัยการสอนให้ประชาชนทั่วไปสามารถทำ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CPR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การมีระบบเครื่องช็อกไฟฟ้าหัวใจอัตโนมัติที่คนทั่วไปเข้าถึงได้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Public Access Defibrillator - PAD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Automatic External Defibrillator - AED)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AED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เครื่องกระตุกหัวใจไฟฟ้าชนิดอัตโนมัติ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9685DC6-4FAA-4ADF-80B4-DA02AABA19B4}"/>
              </a:ext>
            </a:extLst>
          </p:cNvPr>
          <p:cNvSpPr/>
          <p:nvPr/>
        </p:nvSpPr>
        <p:spPr>
          <a:xfrm>
            <a:off x="8022334" y="423560"/>
            <a:ext cx="3721176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ถ้าปล่อยให้หัวใจหยุดเต้น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จะทำให้สมองขาดออกซิเจน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และถูกทำลายอย่างถาวรได้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นาที*</a:t>
            </a:r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3393B1C6-AA44-4AEE-A7CE-CB68CAC701A8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Cardiopulmonary Resuscitation</a:t>
            </a: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748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ime to Defib chart">
            <a:extLst>
              <a:ext uri="{FF2B5EF4-FFF2-40B4-BE49-F238E27FC236}">
                <a16:creationId xmlns:a16="http://schemas.microsoft.com/office/drawing/2014/main" id="{5D18485C-CC47-4F1B-BEC4-270E47AF2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7" y="2461368"/>
            <a:ext cx="6235585" cy="22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6D71E18-0D43-4D11-97DF-EDF5BF11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202A-71CF-F24E-B8F3-6E402495BF6E}" type="slidenum">
              <a:rPr lang="en-US" smtClean="0"/>
              <a:t>11</a:t>
            </a:fld>
            <a:endParaRPr lang="en-US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4C3591A-40E5-49CF-AC68-675EA3C8BE8B}"/>
              </a:ext>
            </a:extLst>
          </p:cNvPr>
          <p:cNvSpPr/>
          <p:nvPr/>
        </p:nvSpPr>
        <p:spPr>
          <a:xfrm>
            <a:off x="3431830" y="1402817"/>
            <a:ext cx="56813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ความสำคัญของการช่วยชีวิตขั้นพื้นฐาน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1783851B-C2D7-4CFB-B9D7-40EEF65A903B}"/>
              </a:ext>
            </a:extLst>
          </p:cNvPr>
          <p:cNvSpPr/>
          <p:nvPr/>
        </p:nvSpPr>
        <p:spPr>
          <a:xfrm>
            <a:off x="2149100" y="4873335"/>
            <a:ext cx="9042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ตั้งแต่หัวใจหยุดเต้น ทุก ๆ นาทีที่ผ่านไป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รอดชีวิตจะลดลงร้อยละ 7-10 </a:t>
            </a:r>
            <a:endParaRPr lang="th-TH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การช่วยชีวิตขั้นพื้นฐาน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จะช่วยพยุง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ให้มีระบบไหลเวียนเลือดไปเลี้ยง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ส่วนที่สำคัญในร่างกาย เพื่อรอความช่วยเหลือขั้นต่อไป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ถ้าการช่วยชีวิตขั้นพื้นฐานทำได้อย่าง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รวดเร็วและมีประสิทธิภาพ</a:t>
            </a: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อาจช่วยให้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ผู้ป่วยฟื้นคืนชีพได้ </a:t>
            </a:r>
            <a:endParaRPr lang="th-TH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E8336DD-1E04-410C-BA91-3FF3685D8D82}"/>
              </a:ext>
            </a:extLst>
          </p:cNvPr>
          <p:cNvSpPr txBox="1"/>
          <p:nvPr/>
        </p:nvSpPr>
        <p:spPr>
          <a:xfrm>
            <a:off x="8851611" y="2212277"/>
            <a:ext cx="172354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Chances of success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Reduced 7% to 10%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Each minute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C881A88F-7AAA-42B0-B340-98335DB9CCFC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Cardiopulmonary Resuscitation</a:t>
            </a: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985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5F45E45-40C2-4B63-A9FA-9D5C409F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202A-71CF-F24E-B8F3-6E402495BF6E}" type="slidenum">
              <a:rPr lang="en-US" smtClean="0"/>
              <a:t>12</a:t>
            </a:fld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721CC50-F4FB-474A-8098-184D6BAA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043" y="2051891"/>
            <a:ext cx="3713694" cy="3347934"/>
          </a:xfrm>
          <a:prstGeom prst="rect">
            <a:avLst/>
          </a:prstGeom>
        </p:spPr>
      </p:pic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385DC447-065B-4D59-B947-CEF6D359A863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Basic life support (BLS)</a:t>
            </a:r>
          </a:p>
          <a:p>
            <a:pPr algn="ctr"/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For Emergency healthcare Providers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เครื่องหมายบวก 6">
            <a:extLst>
              <a:ext uri="{FF2B5EF4-FFF2-40B4-BE49-F238E27FC236}">
                <a16:creationId xmlns:a16="http://schemas.microsoft.com/office/drawing/2014/main" id="{137205CC-333A-43B8-8848-AB10FF1058A6}"/>
              </a:ext>
            </a:extLst>
          </p:cNvPr>
          <p:cNvSpPr/>
          <p:nvPr/>
        </p:nvSpPr>
        <p:spPr>
          <a:xfrm>
            <a:off x="5719099" y="3105372"/>
            <a:ext cx="1054248" cy="1240971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5FBFA4E-F1BC-43A4-8DF8-34B393867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4" y="2051891"/>
            <a:ext cx="4650377" cy="33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CC0569E-22E9-410A-9464-B4A5AD4A0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85" y="353505"/>
            <a:ext cx="7306491" cy="3659636"/>
          </a:xfrm>
          <a:prstGeom prst="rect">
            <a:avLst/>
          </a:prstGeom>
        </p:spPr>
      </p:pic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5313DC43-1D0B-4C1B-A72E-612554E419E4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Basic life support (BLS)</a:t>
            </a:r>
          </a:p>
          <a:p>
            <a:pPr algn="ctr"/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For Emergency healthcare Providers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สี่เหลี่ยมผืนผ้า: มุมมนเดียว 5">
            <a:extLst>
              <a:ext uri="{FF2B5EF4-FFF2-40B4-BE49-F238E27FC236}">
                <a16:creationId xmlns:a16="http://schemas.microsoft.com/office/drawing/2014/main" id="{5760342C-08C8-4286-BA34-0BE535EC2FB8}"/>
              </a:ext>
            </a:extLst>
          </p:cNvPr>
          <p:cNvSpPr/>
          <p:nvPr/>
        </p:nvSpPr>
        <p:spPr>
          <a:xfrm>
            <a:off x="457199" y="1719592"/>
            <a:ext cx="3735977" cy="92746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1. Scene safety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สี่เหลี่ยมผืนผ้า: มุมมนเดียว 7">
            <a:extLst>
              <a:ext uri="{FF2B5EF4-FFF2-40B4-BE49-F238E27FC236}">
                <a16:creationId xmlns:a16="http://schemas.microsoft.com/office/drawing/2014/main" id="{841D1400-55AE-4542-8BFC-DC63056E76D1}"/>
              </a:ext>
            </a:extLst>
          </p:cNvPr>
          <p:cNvSpPr/>
          <p:nvPr/>
        </p:nvSpPr>
        <p:spPr>
          <a:xfrm>
            <a:off x="474215" y="2767149"/>
            <a:ext cx="3735977" cy="92746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2. </a:t>
            </a: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ปลุกเรียกผู้ป่วย  + ขอความช่วยเหลือ + เข้าถึง </a:t>
            </a:r>
            <a:r>
              <a:rPr lang="en-US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AED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สี่เหลี่ยมผืนผ้า: มุมมนเดียว 8">
            <a:extLst>
              <a:ext uri="{FF2B5EF4-FFF2-40B4-BE49-F238E27FC236}">
                <a16:creationId xmlns:a16="http://schemas.microsoft.com/office/drawing/2014/main" id="{8080CE79-CD30-4A45-86FC-7543409BCD58}"/>
              </a:ext>
            </a:extLst>
          </p:cNvPr>
          <p:cNvSpPr/>
          <p:nvPr/>
        </p:nvSpPr>
        <p:spPr>
          <a:xfrm>
            <a:off x="474215" y="3829595"/>
            <a:ext cx="3735977" cy="92746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3. </a:t>
            </a: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ประเมินการหายใจ พร้อม              กับคลำชีพจร ภายใน 10 วินาที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CEE1ABF-7800-4A42-8117-8CFF97BCE925}"/>
              </a:ext>
            </a:extLst>
          </p:cNvPr>
          <p:cNvSpPr txBox="1"/>
          <p:nvPr/>
        </p:nvSpPr>
        <p:spPr>
          <a:xfrm>
            <a:off x="8416031" y="4293326"/>
            <a:ext cx="2896403" cy="2062103"/>
          </a:xfrm>
          <a:prstGeom prst="rect">
            <a:avLst/>
          </a:prstGeom>
          <a:solidFill>
            <a:srgbClr val="F19D19"/>
          </a:solidFill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ผู้ป่วย</a:t>
            </a:r>
            <a:r>
              <a:rPr lang="th-TH" sz="2400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Arrest </a:t>
            </a: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จริงหรือไม่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ไม่รู้สึกตัว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ไม่หายใจ/หายใจเฮือก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คลำชีพจรไม่ได้</a:t>
            </a:r>
          </a:p>
          <a:p>
            <a:pPr algn="ctr"/>
            <a:r>
              <a:rPr lang="th-TH" sz="2400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ต้องครบ 3 ข้อ**</a:t>
            </a:r>
            <a:endParaRPr lang="en-US" sz="2400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1" name="ไดอะแกรม 10">
            <a:extLst>
              <a:ext uri="{FF2B5EF4-FFF2-40B4-BE49-F238E27FC236}">
                <a16:creationId xmlns:a16="http://schemas.microsoft.com/office/drawing/2014/main" id="{DA61B8E7-E82E-410A-8D1A-1790E0CDCE33}"/>
              </a:ext>
            </a:extLst>
          </p:cNvPr>
          <p:cNvGraphicFramePr/>
          <p:nvPr>
            <p:extLst/>
          </p:nvPr>
        </p:nvGraphicFramePr>
        <p:xfrm>
          <a:off x="2342203" y="3713047"/>
          <a:ext cx="5218616" cy="2484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วงรี 11">
            <a:extLst>
              <a:ext uri="{FF2B5EF4-FFF2-40B4-BE49-F238E27FC236}">
                <a16:creationId xmlns:a16="http://schemas.microsoft.com/office/drawing/2014/main" id="{45F253C1-AC61-405D-9B86-E803F51161AC}"/>
              </a:ext>
            </a:extLst>
          </p:cNvPr>
          <p:cNvSpPr/>
          <p:nvPr/>
        </p:nvSpPr>
        <p:spPr>
          <a:xfrm>
            <a:off x="5368834" y="4669512"/>
            <a:ext cx="1502230" cy="13132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509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5313DC43-1D0B-4C1B-A72E-612554E419E4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Basic life support (BLS)</a:t>
            </a:r>
          </a:p>
          <a:p>
            <a:pPr algn="ctr"/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For Emergency healthcare Providers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สี่เหลี่ยมผืนผ้า: มุมมนเดียว 5">
            <a:extLst>
              <a:ext uri="{FF2B5EF4-FFF2-40B4-BE49-F238E27FC236}">
                <a16:creationId xmlns:a16="http://schemas.microsoft.com/office/drawing/2014/main" id="{5760342C-08C8-4286-BA34-0BE535EC2FB8}"/>
              </a:ext>
            </a:extLst>
          </p:cNvPr>
          <p:cNvSpPr/>
          <p:nvPr/>
        </p:nvSpPr>
        <p:spPr>
          <a:xfrm>
            <a:off x="256100" y="1638800"/>
            <a:ext cx="2220686" cy="104502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C-A-B</a:t>
            </a:r>
            <a:endParaRPr lang="th-TH" sz="6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CEE1ABF-7800-4A42-8117-8CFF97BCE925}"/>
              </a:ext>
            </a:extLst>
          </p:cNvPr>
          <p:cNvSpPr txBox="1"/>
          <p:nvPr/>
        </p:nvSpPr>
        <p:spPr>
          <a:xfrm>
            <a:off x="3178229" y="1638800"/>
            <a:ext cx="2386549" cy="2431435"/>
          </a:xfrm>
          <a:prstGeom prst="rect">
            <a:avLst/>
          </a:prstGeom>
          <a:solidFill>
            <a:srgbClr val="8BC145"/>
          </a:solidFill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ผู้ป่วย</a:t>
            </a:r>
            <a:r>
              <a:rPr lang="th-TH" sz="2400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Arrest </a:t>
            </a:r>
            <a:r>
              <a:rPr lang="th-TH" sz="32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จริง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342900" indent="-342900">
              <a:buAutoNum type="arabicPeriod"/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ไม่รู้สึกตัว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ไม่หายใจ/หายใจเฮือก</a:t>
            </a:r>
          </a:p>
          <a:p>
            <a:pPr marL="342900" indent="-342900">
              <a:buAutoNum type="arabicPeriod"/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คลำชีพจรไม่ได้</a:t>
            </a:r>
          </a:p>
          <a:p>
            <a:pPr algn="ctr"/>
            <a:r>
              <a:rPr lang="th-TH" sz="2400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ครบ 3 ข้อ**</a:t>
            </a:r>
            <a:endParaRPr lang="en-US" sz="2400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359C1E1-1A65-4233-BAE1-67FC52A85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45" y="195944"/>
            <a:ext cx="6192195" cy="3879101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D3D58E56-4BE8-4915-8405-1A01475C4ECA}"/>
              </a:ext>
            </a:extLst>
          </p:cNvPr>
          <p:cNvGrpSpPr/>
          <p:nvPr/>
        </p:nvGrpSpPr>
        <p:grpSpPr>
          <a:xfrm>
            <a:off x="252348" y="4886640"/>
            <a:ext cx="3709851" cy="1045027"/>
            <a:chOff x="666206" y="4519749"/>
            <a:chExt cx="3709851" cy="1045027"/>
          </a:xfrm>
        </p:grpSpPr>
        <p:sp>
          <p:nvSpPr>
            <p:cNvPr id="3" name="สี่เหลี่ยมผืนผ้า: มุมมน 2">
              <a:extLst>
                <a:ext uri="{FF2B5EF4-FFF2-40B4-BE49-F238E27FC236}">
                  <a16:creationId xmlns:a16="http://schemas.microsoft.com/office/drawing/2014/main" id="{F0E32CF9-153D-44C6-8B6E-2956BE5A76EE}"/>
                </a:ext>
              </a:extLst>
            </p:cNvPr>
            <p:cNvSpPr/>
            <p:nvPr/>
          </p:nvSpPr>
          <p:spPr>
            <a:xfrm>
              <a:off x="1149531" y="4519749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Chest compression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2" name="วงรี 1">
              <a:extLst>
                <a:ext uri="{FF2B5EF4-FFF2-40B4-BE49-F238E27FC236}">
                  <a16:creationId xmlns:a16="http://schemas.microsoft.com/office/drawing/2014/main" id="{300B30B6-8A62-453D-9BCF-3DBA0512968D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BCD8C3A7-701E-465F-8F1A-BEEC09638DD5}"/>
              </a:ext>
            </a:extLst>
          </p:cNvPr>
          <p:cNvGrpSpPr/>
          <p:nvPr/>
        </p:nvGrpSpPr>
        <p:grpSpPr>
          <a:xfrm>
            <a:off x="4241074" y="4886639"/>
            <a:ext cx="3709851" cy="1045027"/>
            <a:chOff x="666206" y="4519749"/>
            <a:chExt cx="3709851" cy="1045027"/>
          </a:xfrm>
        </p:grpSpPr>
        <p:sp>
          <p:nvSpPr>
            <p:cNvPr id="14" name="สี่เหลี่ยมผืนผ้า: มุมมน 13">
              <a:extLst>
                <a:ext uri="{FF2B5EF4-FFF2-40B4-BE49-F238E27FC236}">
                  <a16:creationId xmlns:a16="http://schemas.microsoft.com/office/drawing/2014/main" id="{8CE64527-1864-4CA1-9769-76855CC3E8BB}"/>
                </a:ext>
              </a:extLst>
            </p:cNvPr>
            <p:cNvSpPr/>
            <p:nvPr/>
          </p:nvSpPr>
          <p:spPr>
            <a:xfrm>
              <a:off x="1149531" y="4519749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Airway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70A1472E-7B72-4132-978A-B377EACA506F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3B8B89D3-297C-482E-BE3B-327DA5A15983}"/>
              </a:ext>
            </a:extLst>
          </p:cNvPr>
          <p:cNvGrpSpPr/>
          <p:nvPr/>
        </p:nvGrpSpPr>
        <p:grpSpPr>
          <a:xfrm>
            <a:off x="8229800" y="4886639"/>
            <a:ext cx="3709851" cy="1045027"/>
            <a:chOff x="666206" y="4519749"/>
            <a:chExt cx="3709851" cy="1045027"/>
          </a:xfrm>
        </p:grpSpPr>
        <p:sp>
          <p:nvSpPr>
            <p:cNvPr id="17" name="สี่เหลี่ยมผืนผ้า: มุมมน 16">
              <a:extLst>
                <a:ext uri="{FF2B5EF4-FFF2-40B4-BE49-F238E27FC236}">
                  <a16:creationId xmlns:a16="http://schemas.microsoft.com/office/drawing/2014/main" id="{55A2B8D3-0B3F-4EBB-9A74-6EB2C5663DFC}"/>
                </a:ext>
              </a:extLst>
            </p:cNvPr>
            <p:cNvSpPr/>
            <p:nvPr/>
          </p:nvSpPr>
          <p:spPr>
            <a:xfrm>
              <a:off x="1149531" y="4519749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Breathing and</a:t>
              </a:r>
            </a:p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ventilation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CA439F17-1887-4E87-8244-CFFB43321BEA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B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00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2FE8607-64E1-4DC4-842F-8CFEACEBD2E5}"/>
              </a:ext>
            </a:extLst>
          </p:cNvPr>
          <p:cNvGrpSpPr/>
          <p:nvPr/>
        </p:nvGrpSpPr>
        <p:grpSpPr>
          <a:xfrm>
            <a:off x="618108" y="680400"/>
            <a:ext cx="3709851" cy="1045027"/>
            <a:chOff x="666206" y="4519749"/>
            <a:chExt cx="3709851" cy="1045027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EC73AB7F-5D50-4BF5-B2E5-528FB305246C}"/>
                </a:ext>
              </a:extLst>
            </p:cNvPr>
            <p:cNvSpPr/>
            <p:nvPr/>
          </p:nvSpPr>
          <p:spPr>
            <a:xfrm>
              <a:off x="1149531" y="4519749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Chest compression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6" name="วงรี 5">
              <a:extLst>
                <a:ext uri="{FF2B5EF4-FFF2-40B4-BE49-F238E27FC236}">
                  <a16:creationId xmlns:a16="http://schemas.microsoft.com/office/drawing/2014/main" id="{121F852B-107D-4BC5-93BD-43852136109E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sp>
        <p:nvSpPr>
          <p:cNvPr id="7" name="Shape 365">
            <a:extLst>
              <a:ext uri="{FF2B5EF4-FFF2-40B4-BE49-F238E27FC236}">
                <a16:creationId xmlns:a16="http://schemas.microsoft.com/office/drawing/2014/main" id="{4012B6F4-569F-4AE6-AFEE-6C5D6DD1A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1284" y="909035"/>
            <a:ext cx="604395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ตำแหน่ง</a:t>
            </a:r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แนวกึ่งกลางหน้าอ</a:t>
            </a: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ก</a:t>
            </a:r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ในแนว</a:t>
            </a: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ราว</a:t>
            </a:r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นม</a:t>
            </a:r>
            <a:endParaRPr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42794D32-01C5-463A-9F21-1DF32711354D}"/>
              </a:ext>
            </a:extLst>
          </p:cNvPr>
          <p:cNvSpPr/>
          <p:nvPr/>
        </p:nvSpPr>
        <p:spPr>
          <a:xfrm>
            <a:off x="4873452" y="1725427"/>
            <a:ext cx="53939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1. จัดท่าให้ผู้ป่วยนอนหงายโดยผู้ช่วยเหลือนั่งคุกเข่าอยู่ด้านข้างของผู้ป่วย</a:t>
            </a:r>
          </a:p>
          <a:p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2. วางส้นมือข้างหนึ่งตรงครึ่งล่างกระดูกหน้าอก</a:t>
            </a:r>
          </a:p>
          <a:p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3. วางมืออีกข้างวางทับประสานกันไว้ แขนสองข้าง</a:t>
            </a:r>
          </a:p>
          <a:p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เหยียดตรง โดยให้แนวแขนตั้งฉากกับหน้าอกของผู้ป่วย</a:t>
            </a:r>
          </a:p>
          <a:p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4. ซ้อนอีกมือ ล็อคนิ้ว (</a:t>
            </a:r>
            <a:r>
              <a:rPr lang="en-US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interlocked fingers) </a:t>
            </a:r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ยกปลายนิ้วขึ้นจากหน้าอก</a:t>
            </a:r>
          </a:p>
          <a:p>
            <a:r>
              <a:rPr lang="th-TH" sz="2800" dirty="0">
                <a:latin typeface="FreesiaUPC" panose="020B0604020202020204" pitchFamily="34" charset="-34"/>
                <a:cs typeface="FreesiaUPC" panose="020B0604020202020204" pitchFamily="34" charset="-34"/>
              </a:rPr>
              <a:t>5. ลำตัวตั้งตรง  สะโพกเป็นจุดหมุน</a:t>
            </a:r>
          </a:p>
          <a:p>
            <a:endParaRPr lang="th-TH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th-TH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C7E25F1-5C17-432C-B326-52674903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33" y="1864547"/>
            <a:ext cx="3127172" cy="2501737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096BC2C-0657-4F83-9AE0-F65A54A46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8" y="4426584"/>
            <a:ext cx="3548359" cy="17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2FE8607-64E1-4DC4-842F-8CFEACEBD2E5}"/>
              </a:ext>
            </a:extLst>
          </p:cNvPr>
          <p:cNvGrpSpPr/>
          <p:nvPr/>
        </p:nvGrpSpPr>
        <p:grpSpPr>
          <a:xfrm>
            <a:off x="618108" y="680400"/>
            <a:ext cx="3709851" cy="1045027"/>
            <a:chOff x="666206" y="4519749"/>
            <a:chExt cx="3709851" cy="1045027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EC73AB7F-5D50-4BF5-B2E5-528FB305246C}"/>
                </a:ext>
              </a:extLst>
            </p:cNvPr>
            <p:cNvSpPr/>
            <p:nvPr/>
          </p:nvSpPr>
          <p:spPr>
            <a:xfrm>
              <a:off x="1149531" y="4519749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Chest compression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6" name="วงรี 5">
              <a:extLst>
                <a:ext uri="{FF2B5EF4-FFF2-40B4-BE49-F238E27FC236}">
                  <a16:creationId xmlns:a16="http://schemas.microsoft.com/office/drawing/2014/main" id="{121F852B-107D-4BC5-93BD-43852136109E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63BD4AC-4AAB-41A6-89B3-2EB1121CD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1E0"/>
              </a:clrFrom>
              <a:clrTo>
                <a:srgbClr val="F4F1E0">
                  <a:alpha val="0"/>
                </a:srgbClr>
              </a:clrTo>
            </a:clrChange>
          </a:blip>
          <a:srcRect r="49091"/>
          <a:stretch/>
        </p:blipFill>
        <p:spPr>
          <a:xfrm>
            <a:off x="618108" y="1391595"/>
            <a:ext cx="4017818" cy="508645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A800A4E-C0B2-4D9A-A52E-87431F9F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745" y="2400357"/>
            <a:ext cx="2618481" cy="375185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A932561-08C4-485A-90AF-32E495C74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029" y="2439446"/>
            <a:ext cx="3001759" cy="35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4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2FE8607-64E1-4DC4-842F-8CFEACEBD2E5}"/>
              </a:ext>
            </a:extLst>
          </p:cNvPr>
          <p:cNvGrpSpPr/>
          <p:nvPr/>
        </p:nvGrpSpPr>
        <p:grpSpPr>
          <a:xfrm>
            <a:off x="618108" y="680400"/>
            <a:ext cx="3709851" cy="1045027"/>
            <a:chOff x="666206" y="4519749"/>
            <a:chExt cx="3709851" cy="1045027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EC73AB7F-5D50-4BF5-B2E5-528FB305246C}"/>
                </a:ext>
              </a:extLst>
            </p:cNvPr>
            <p:cNvSpPr/>
            <p:nvPr/>
          </p:nvSpPr>
          <p:spPr>
            <a:xfrm>
              <a:off x="1149531" y="4519749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Chest compression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6" name="วงรี 5">
              <a:extLst>
                <a:ext uri="{FF2B5EF4-FFF2-40B4-BE49-F238E27FC236}">
                  <a16:creationId xmlns:a16="http://schemas.microsoft.com/office/drawing/2014/main" id="{121F852B-107D-4BC5-93BD-43852136109E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7039F6B-2E3D-4758-9575-90041D2E3F91}"/>
              </a:ext>
            </a:extLst>
          </p:cNvPr>
          <p:cNvSpPr txBox="1"/>
          <p:nvPr/>
        </p:nvSpPr>
        <p:spPr>
          <a:xfrm>
            <a:off x="4915787" y="680400"/>
            <a:ext cx="6762608" cy="5106446"/>
          </a:xfrm>
          <a:prstGeom prst="rect">
            <a:avLst/>
          </a:prstGeom>
          <a:solidFill>
            <a:srgbClr val="A4C2F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  Quality of CPR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(การกดช่วยชีวิตอย่างมีประสิทธิภาพ)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Push Hard 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กดลึก 5 – 6 ซม. (2 – 2.4 นิ้ว)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Push Fast   </a:t>
            </a: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กดเร็ว 100 – 120 ครั้ง/นาที</a:t>
            </a:r>
            <a:endParaRPr kumimoji="0" lang="th-TH" sz="2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Fully Chest Recoil 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ปล่อยให้หน้าอกคืนกลับ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อย่างเต็มที่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Avoid interruption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ขัดจังหวะการกดหน้าอกน้อยที่สุด 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                                          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หยุดกดหน้าอก</a:t>
            </a: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ไม่เกิน 10 วินาที</a:t>
            </a:r>
            <a:endParaRPr kumimoji="0" lang="th-TH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เลี่ยงการหายช่วยใจมากเกินไป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เปลี่ยนคนกดหน้าอกทุก 5 รอบ หรือ 2 นาที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000" b="1" kern="1200" dirty="0">
                <a:solidFill>
                  <a:prstClr val="black"/>
                </a:solidFill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2000" b="1" kern="1200" dirty="0">
              <a:solidFill>
                <a:prstClr val="black"/>
              </a:solidFill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9FCED96C-87D2-44B7-B5DA-A5198C76A241}"/>
              </a:ext>
            </a:extLst>
          </p:cNvPr>
          <p:cNvSpPr/>
          <p:nvPr/>
        </p:nvSpPr>
        <p:spPr>
          <a:xfrm>
            <a:off x="4915787" y="4396838"/>
            <a:ext cx="4668252" cy="1390008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th-TH" sz="2400" kern="1200" dirty="0">
                <a:solidFill>
                  <a:srgbClr val="0070C0"/>
                </a:solidFill>
                <a:latin typeface="FreesiaUPC" panose="020B0604020202020204" pitchFamily="34" charset="-34"/>
                <a:ea typeface="+mn-ea"/>
                <a:cs typeface="FreesiaUPC" panose="020B0604020202020204" pitchFamily="34" charset="-34"/>
              </a:rPr>
              <a:t>หนึ่ง สอง สาม สี่ .....สิบ สิบเอ็ด.........ยี่สิบ ยี่เอ็ด (ยี่สิบเอ็ด) </a:t>
            </a:r>
            <a:r>
              <a:rPr lang="th-TH" sz="2400" kern="1200" dirty="0" err="1">
                <a:solidFill>
                  <a:srgbClr val="0070C0"/>
                </a:solidFill>
                <a:latin typeface="FreesiaUPC" panose="020B0604020202020204" pitchFamily="34" charset="-34"/>
                <a:ea typeface="+mn-ea"/>
                <a:cs typeface="FreesiaUPC" panose="020B0604020202020204" pitchFamily="34" charset="-34"/>
              </a:rPr>
              <a:t>ยี่ส</a:t>
            </a:r>
            <a:r>
              <a:rPr lang="th-TH" sz="2400" kern="1200" dirty="0">
                <a:solidFill>
                  <a:srgbClr val="0070C0"/>
                </a:solidFill>
                <a:latin typeface="FreesiaUPC" panose="020B0604020202020204" pitchFamily="34" charset="-34"/>
                <a:ea typeface="+mn-ea"/>
                <a:cs typeface="FreesiaUPC" panose="020B0604020202020204" pitchFamily="34" charset="-34"/>
              </a:rPr>
              <a:t>อง (ยี่สิบสอง).........  ยี่เก</a:t>
            </a:r>
            <a:r>
              <a:rPr lang="th-TH" sz="2400" kern="1200" dirty="0" err="1">
                <a:solidFill>
                  <a:srgbClr val="0070C0"/>
                </a:solidFill>
                <a:latin typeface="FreesiaUPC" panose="020B0604020202020204" pitchFamily="34" charset="-34"/>
                <a:ea typeface="+mn-ea"/>
                <a:cs typeface="FreesiaUPC" panose="020B0604020202020204" pitchFamily="34" charset="-34"/>
              </a:rPr>
              <a:t>้า</a:t>
            </a:r>
            <a:r>
              <a:rPr lang="th-TH" sz="2400" kern="1200" dirty="0">
                <a:solidFill>
                  <a:srgbClr val="0070C0"/>
                </a:solidFill>
                <a:latin typeface="FreesiaUPC" panose="020B0604020202020204" pitchFamily="34" charset="-34"/>
                <a:ea typeface="+mn-ea"/>
                <a:cs typeface="FreesiaUPC" panose="020B0604020202020204" pitchFamily="34" charset="-34"/>
              </a:rPr>
              <a:t> สามสิบ”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eesiaUPC" panose="020B0604020202020204" pitchFamily="34" charset="-34"/>
              <a:ea typeface="+mn-ea"/>
              <a:cs typeface="FreesiaUPC" panose="020B0604020202020204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7871D5E9-93B3-454F-8260-C77D238DE763}"/>
              </a:ext>
            </a:extLst>
          </p:cNvPr>
          <p:cNvSpPr txBox="1"/>
          <p:nvPr/>
        </p:nvSpPr>
        <p:spPr>
          <a:xfrm>
            <a:off x="10011185" y="3689158"/>
            <a:ext cx="115563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30</a:t>
            </a:r>
            <a:r>
              <a:rPr lang="en-US" sz="4000" dirty="0">
                <a:latin typeface="FreesiaUPC" panose="020B0604020202020204" pitchFamily="34" charset="-34"/>
                <a:cs typeface="FreesiaUPC" panose="020B0604020202020204" pitchFamily="34" charset="-34"/>
              </a:rPr>
              <a:t>:2</a:t>
            </a:r>
            <a:endParaRPr lang="th-TH" sz="4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FFED113-5617-48B8-B4C1-FB4BEA4F2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43" y="1725426"/>
            <a:ext cx="2764334" cy="38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2FE8607-64E1-4DC4-842F-8CFEACEBD2E5}"/>
              </a:ext>
            </a:extLst>
          </p:cNvPr>
          <p:cNvGrpSpPr/>
          <p:nvPr/>
        </p:nvGrpSpPr>
        <p:grpSpPr>
          <a:xfrm>
            <a:off x="618108" y="680400"/>
            <a:ext cx="3709851" cy="1045027"/>
            <a:chOff x="666206" y="4519749"/>
            <a:chExt cx="3709851" cy="1045027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EC73AB7F-5D50-4BF5-B2E5-528FB305246C}"/>
                </a:ext>
              </a:extLst>
            </p:cNvPr>
            <p:cNvSpPr/>
            <p:nvPr/>
          </p:nvSpPr>
          <p:spPr>
            <a:xfrm>
              <a:off x="1149531" y="4519749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Chest compression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6" name="วงรี 5">
              <a:extLst>
                <a:ext uri="{FF2B5EF4-FFF2-40B4-BE49-F238E27FC236}">
                  <a16:creationId xmlns:a16="http://schemas.microsoft.com/office/drawing/2014/main" id="{121F852B-107D-4BC5-93BD-43852136109E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C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FFED113-5617-48B8-B4C1-FB4BEA4F2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45" y="2019754"/>
            <a:ext cx="2764334" cy="3849952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188DB941-4CCD-4F18-AEC8-DB13CF8210A7}"/>
              </a:ext>
            </a:extLst>
          </p:cNvPr>
          <p:cNvSpPr/>
          <p:nvPr/>
        </p:nvSpPr>
        <p:spPr>
          <a:xfrm>
            <a:off x="6266192" y="4821969"/>
            <a:ext cx="2764334" cy="1631216"/>
          </a:xfrm>
          <a:prstGeom prst="rect">
            <a:avLst/>
          </a:prstGeom>
          <a:solidFill>
            <a:srgbClr val="A4C2F4"/>
          </a:solidFill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ให้กดลงไปในแนวดิ่ง</a:t>
            </a:r>
          </a:p>
          <a:p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อย่ากระแทก</a:t>
            </a:r>
          </a:p>
          <a:p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ผ่อนมือที่กดขึ้นให้สุด</a:t>
            </a:r>
          </a:p>
          <a:p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อย่ายกมือออกจากหน้าอก</a:t>
            </a:r>
          </a:p>
          <a:p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กดต่อเนื่องอย่าขาดตอน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D836FC8F-5DFC-491E-8F78-47E8F945948E}"/>
              </a:ext>
            </a:extLst>
          </p:cNvPr>
          <p:cNvSpPr/>
          <p:nvPr/>
        </p:nvSpPr>
        <p:spPr>
          <a:xfrm>
            <a:off x="6043289" y="1429118"/>
            <a:ext cx="40146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Depth</a:t>
            </a:r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กดลึก 5 – 6 ซม.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12E5ABD5-D73C-410D-ABAC-AB5340DBE228}"/>
              </a:ext>
            </a:extLst>
          </p:cNvPr>
          <p:cNvSpPr/>
          <p:nvPr/>
        </p:nvSpPr>
        <p:spPr>
          <a:xfrm>
            <a:off x="4795544" y="2242207"/>
            <a:ext cx="7235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การกดที่ลึกจะเป็นการเพิ่ม </a:t>
            </a:r>
            <a:r>
              <a:rPr lang="en-US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intrathoracic pressure </a:t>
            </a: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ทำให้เพิ่ม </a:t>
            </a:r>
            <a:r>
              <a:rPr lang="en-US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forward blood flow </a:t>
            </a: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ไปยัง </a:t>
            </a:r>
            <a:r>
              <a:rPr lang="en-US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systemic circulation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C2495A8B-2D8D-40EE-8D80-5D5D8F1C56D8}"/>
              </a:ext>
            </a:extLst>
          </p:cNvPr>
          <p:cNvSpPr/>
          <p:nvPr/>
        </p:nvSpPr>
        <p:spPr>
          <a:xfrm>
            <a:off x="4795544" y="3239962"/>
            <a:ext cx="6761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ลึกเกิน 6 ซม หรือ 2.5 นิ้วอาจจะเกิด </a:t>
            </a:r>
            <a:r>
              <a:rPr lang="en-US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trauma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115F1C6D-03C2-4875-82DC-D9708FF8B561}"/>
              </a:ext>
            </a:extLst>
          </p:cNvPr>
          <p:cNvSpPr/>
          <p:nvPr/>
        </p:nvSpPr>
        <p:spPr>
          <a:xfrm>
            <a:off x="4795544" y="4027256"/>
            <a:ext cx="6222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ช่วงความลึก 5 – 6 ซม. เป็นช่วงที่ดีที่สุด พบว่าได้ </a:t>
            </a:r>
            <a:r>
              <a:rPr lang="en-US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survival </a:t>
            </a:r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ดีทีสุด</a:t>
            </a:r>
          </a:p>
        </p:txBody>
      </p:sp>
    </p:spTree>
    <p:extLst>
      <p:ext uri="{BB962C8B-B14F-4D97-AF65-F5344CB8AC3E}">
        <p14:creationId xmlns:p14="http://schemas.microsoft.com/office/powerpoint/2010/main" val="226809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7762679" y="5779288"/>
            <a:ext cx="307676" cy="29377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733"/>
          </a:p>
        </p:txBody>
      </p:sp>
      <p:grpSp>
        <p:nvGrpSpPr>
          <p:cNvPr id="281" name="Shape 281"/>
          <p:cNvGrpSpPr/>
          <p:nvPr/>
        </p:nvGrpSpPr>
        <p:grpSpPr>
          <a:xfrm>
            <a:off x="155591" y="5347139"/>
            <a:ext cx="1318229" cy="1318583"/>
            <a:chOff x="6654650" y="3665275"/>
            <a:chExt cx="409100" cy="409125"/>
          </a:xfrm>
        </p:grpSpPr>
        <p:sp>
          <p:nvSpPr>
            <p:cNvPr id="282" name="Shape 282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284" name="Shape 284"/>
          <p:cNvGrpSpPr/>
          <p:nvPr/>
        </p:nvGrpSpPr>
        <p:grpSpPr>
          <a:xfrm rot="1056885">
            <a:off x="4749054" y="2420864"/>
            <a:ext cx="870929" cy="871017"/>
            <a:chOff x="570875" y="4322250"/>
            <a:chExt cx="443300" cy="443325"/>
          </a:xfrm>
        </p:grpSpPr>
        <p:sp>
          <p:nvSpPr>
            <p:cNvPr id="285" name="Shape 285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286" name="Shape 286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287" name="Shape 28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288" name="Shape 28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sp>
        <p:nvSpPr>
          <p:cNvPr id="289" name="Shape 289"/>
          <p:cNvSpPr/>
          <p:nvPr/>
        </p:nvSpPr>
        <p:spPr>
          <a:xfrm rot="2466764">
            <a:off x="11789031" y="48005"/>
            <a:ext cx="427536" cy="408225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733"/>
          </a:p>
        </p:txBody>
      </p:sp>
      <p:sp>
        <p:nvSpPr>
          <p:cNvPr id="290" name="Shape 290"/>
          <p:cNvSpPr/>
          <p:nvPr/>
        </p:nvSpPr>
        <p:spPr>
          <a:xfrm rot="-1609291">
            <a:off x="9170723" y="3392739"/>
            <a:ext cx="307660" cy="29376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733"/>
          </a:p>
        </p:txBody>
      </p:sp>
      <p:sp>
        <p:nvSpPr>
          <p:cNvPr id="291" name="Shape 291"/>
          <p:cNvSpPr/>
          <p:nvPr/>
        </p:nvSpPr>
        <p:spPr>
          <a:xfrm rot="2926506">
            <a:off x="858160" y="4389611"/>
            <a:ext cx="230409" cy="220003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733"/>
          </a:p>
        </p:txBody>
      </p:sp>
      <p:sp>
        <p:nvSpPr>
          <p:cNvPr id="292" name="Shape 292"/>
          <p:cNvSpPr/>
          <p:nvPr/>
        </p:nvSpPr>
        <p:spPr>
          <a:xfrm rot="-1609235">
            <a:off x="9424340" y="1700117"/>
            <a:ext cx="207537" cy="19816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586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733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B374977-CAFE-4412-B183-3AAAC874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15" y="243690"/>
            <a:ext cx="3369973" cy="3369973"/>
          </a:xfrm>
          <a:prstGeom prst="rect">
            <a:avLst/>
          </a:prstGeom>
          <a:solidFill>
            <a:srgbClr val="72EAE7"/>
          </a:solidFill>
          <a:ln>
            <a:noFill/>
          </a:ln>
        </p:spPr>
      </p:pic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6F21C1B9-7FA0-4390-B4A8-FEAEE1EFA97C}"/>
              </a:ext>
            </a:extLst>
          </p:cNvPr>
          <p:cNvSpPr/>
          <p:nvPr/>
        </p:nvSpPr>
        <p:spPr>
          <a:xfrm>
            <a:off x="125643" y="122415"/>
            <a:ext cx="495827" cy="4945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733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</a:p>
        </p:txBody>
      </p:sp>
      <p:sp>
        <p:nvSpPr>
          <p:cNvPr id="71" name="สี่เหลี่ยมผืนผ้า 70">
            <a:extLst>
              <a:ext uri="{FF2B5EF4-FFF2-40B4-BE49-F238E27FC236}">
                <a16:creationId xmlns:a16="http://schemas.microsoft.com/office/drawing/2014/main" id="{440A81F4-FC89-47D7-9C22-D6914E87EA4A}"/>
              </a:ext>
            </a:extLst>
          </p:cNvPr>
          <p:cNvSpPr/>
          <p:nvPr/>
        </p:nvSpPr>
        <p:spPr>
          <a:xfrm>
            <a:off x="2191201" y="3539620"/>
            <a:ext cx="495827" cy="4945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733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2E890062-C9F6-49DC-AF0C-1B1D50E58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614" y="0"/>
            <a:ext cx="6394385" cy="68580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059C43C-BEA2-4903-819E-8AED47EE8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023" y="3517063"/>
            <a:ext cx="3369973" cy="3369973"/>
          </a:xfrm>
          <a:prstGeom prst="rect">
            <a:avLst/>
          </a:prstGeom>
        </p:spPr>
      </p:pic>
      <p:sp>
        <p:nvSpPr>
          <p:cNvPr id="20" name="คำบรรยายภาพ: สี่เหลี่ยมมุมมน 19">
            <a:extLst>
              <a:ext uri="{FF2B5EF4-FFF2-40B4-BE49-F238E27FC236}">
                <a16:creationId xmlns:a16="http://schemas.microsoft.com/office/drawing/2014/main" id="{4A5B0086-2266-452C-A1D8-AC34EE6759B3}"/>
              </a:ext>
            </a:extLst>
          </p:cNvPr>
          <p:cNvSpPr/>
          <p:nvPr/>
        </p:nvSpPr>
        <p:spPr>
          <a:xfrm rot="313758">
            <a:off x="3438589" y="423241"/>
            <a:ext cx="2839833" cy="848444"/>
          </a:xfrm>
          <a:prstGeom prst="wedgeRoundRectCallout">
            <a:avLst>
              <a:gd name="adj1" fmla="val -44052"/>
              <a:gd name="adj2" fmla="val 10015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733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อย่าลืม</a:t>
            </a:r>
            <a:r>
              <a:rPr lang="th-TH" sz="2400" dirty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ดูสถานการณ์</a:t>
            </a:r>
            <a:r>
              <a:rPr lang="th-TH" sz="2400" dirty="0" err="1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รอบๆ</a:t>
            </a:r>
            <a:r>
              <a:rPr lang="th-TH" sz="2400" dirty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ตัวผู้ป่วยก่อนเข้าไป</a:t>
            </a:r>
            <a:endParaRPr lang="th-TH" sz="2667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คำบรรยายภาพ: สี่เหลี่ยมมุมมน 20">
            <a:extLst>
              <a:ext uri="{FF2B5EF4-FFF2-40B4-BE49-F238E27FC236}">
                <a16:creationId xmlns:a16="http://schemas.microsoft.com/office/drawing/2014/main" id="{1BF836E1-3DD7-4A0B-AF97-72DBF455E539}"/>
              </a:ext>
            </a:extLst>
          </p:cNvPr>
          <p:cNvSpPr/>
          <p:nvPr/>
        </p:nvSpPr>
        <p:spPr>
          <a:xfrm rot="20635583">
            <a:off x="217534" y="4340469"/>
            <a:ext cx="3140548" cy="1063120"/>
          </a:xfrm>
          <a:prstGeom prst="wedgeRoundRectCallout">
            <a:avLst>
              <a:gd name="adj1" fmla="val 47333"/>
              <a:gd name="adj2" fmla="val 8196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667" dirty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โทรเสร็จ ดูการหายใจ</a:t>
            </a: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หน้า-หน้าอก-หน้าท้อง</a:t>
            </a:r>
          </a:p>
        </p:txBody>
      </p:sp>
    </p:spTree>
    <p:extLst>
      <p:ext uri="{BB962C8B-B14F-4D97-AF65-F5344CB8AC3E}">
        <p14:creationId xmlns:p14="http://schemas.microsoft.com/office/powerpoint/2010/main" val="184854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chain of survival 2015">
            <a:extLst>
              <a:ext uri="{FF2B5EF4-FFF2-40B4-BE49-F238E27FC236}">
                <a16:creationId xmlns:a16="http://schemas.microsoft.com/office/drawing/2014/main" id="{5F788CFF-AE34-4418-B0DB-B2ECE27F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83" y="2071279"/>
            <a:ext cx="8450660" cy="30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ลูกศร: รูปห้าเหลี่ยม 2">
            <a:extLst>
              <a:ext uri="{FF2B5EF4-FFF2-40B4-BE49-F238E27FC236}">
                <a16:creationId xmlns:a16="http://schemas.microsoft.com/office/drawing/2014/main" id="{745DAA9A-EB90-4D7C-8D76-5631FD96AE9C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Chain of survival 2015</a:t>
            </a:r>
            <a:endParaRPr lang="th-TH" sz="5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A858D97-4962-42FB-B34E-8E888920C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913" y="5546369"/>
            <a:ext cx="1301087" cy="13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6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BD3CDFBA-B8BD-4246-A56B-6E3354596FB4}"/>
              </a:ext>
            </a:extLst>
          </p:cNvPr>
          <p:cNvGrpSpPr/>
          <p:nvPr/>
        </p:nvGrpSpPr>
        <p:grpSpPr>
          <a:xfrm>
            <a:off x="6968735" y="202967"/>
            <a:ext cx="3781647" cy="2867780"/>
            <a:chOff x="-7138" y="-12335"/>
            <a:chExt cx="3682284" cy="3190327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E741566D-2310-400A-9DD8-40AC643F0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138" y="-12335"/>
              <a:ext cx="3682284" cy="3039771"/>
            </a:xfrm>
            <a:prstGeom prst="rect">
              <a:avLst/>
            </a:prstGeom>
          </p:spPr>
        </p:pic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0261EF3F-D60E-4B3A-8101-3FB8A85E6ED1}"/>
                </a:ext>
              </a:extLst>
            </p:cNvPr>
            <p:cNvSpPr/>
            <p:nvPr/>
          </p:nvSpPr>
          <p:spPr>
            <a:xfrm>
              <a:off x="0" y="2683413"/>
              <a:ext cx="495827" cy="4945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733" b="1" dirty="0">
                  <a:solidFill>
                    <a:srgbClr val="C00000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4</a:t>
              </a: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6F65CB93-6C2E-447F-9888-C3B0BD60FFEE}"/>
              </a:ext>
            </a:extLst>
          </p:cNvPr>
          <p:cNvGrpSpPr/>
          <p:nvPr/>
        </p:nvGrpSpPr>
        <p:grpSpPr>
          <a:xfrm>
            <a:off x="1634850" y="3393293"/>
            <a:ext cx="3687777" cy="3111186"/>
            <a:chOff x="4413517" y="37110"/>
            <a:chExt cx="3687777" cy="3111186"/>
          </a:xfrm>
        </p:grpSpPr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66BF3C3B-A961-4A0A-9293-BB9D32EA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010" y="37110"/>
              <a:ext cx="3682284" cy="2990327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BE4B9E4D-1D5C-43C0-ACB8-F568B5A47D9E}"/>
                </a:ext>
              </a:extLst>
            </p:cNvPr>
            <p:cNvSpPr/>
            <p:nvPr/>
          </p:nvSpPr>
          <p:spPr>
            <a:xfrm>
              <a:off x="4413517" y="2653717"/>
              <a:ext cx="495827" cy="4945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733" b="1" dirty="0">
                  <a:solidFill>
                    <a:srgbClr val="C00000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5</a:t>
              </a:r>
            </a:p>
          </p:txBody>
        </p: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4ECA077C-F26C-4EE4-AB36-FC6D54314482}"/>
              </a:ext>
            </a:extLst>
          </p:cNvPr>
          <p:cNvGrpSpPr/>
          <p:nvPr/>
        </p:nvGrpSpPr>
        <p:grpSpPr>
          <a:xfrm>
            <a:off x="1540980" y="247973"/>
            <a:ext cx="3781647" cy="2822773"/>
            <a:chOff x="-80296" y="1"/>
            <a:chExt cx="3668615" cy="3429000"/>
          </a:xfrm>
        </p:grpSpPr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5847C5C0-083B-4191-B06B-6F0DE1B97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0296" y="1"/>
              <a:ext cx="3668615" cy="3429000"/>
            </a:xfrm>
            <a:prstGeom prst="rect">
              <a:avLst/>
            </a:prstGeom>
          </p:spPr>
        </p:pic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7AE66F69-3A4E-4CA6-A4BE-221D3AD89A22}"/>
                </a:ext>
              </a:extLst>
            </p:cNvPr>
            <p:cNvSpPr/>
            <p:nvPr/>
          </p:nvSpPr>
          <p:spPr>
            <a:xfrm>
              <a:off x="-80296" y="2920772"/>
              <a:ext cx="495827" cy="4945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733" b="1" dirty="0">
                  <a:solidFill>
                    <a:srgbClr val="C00000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3</a:t>
              </a:r>
            </a:p>
          </p:txBody>
        </p: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B78D0BE7-3271-420F-A528-83C41C6650E5}"/>
              </a:ext>
            </a:extLst>
          </p:cNvPr>
          <p:cNvGrpSpPr/>
          <p:nvPr/>
        </p:nvGrpSpPr>
        <p:grpSpPr>
          <a:xfrm>
            <a:off x="6869375" y="3382072"/>
            <a:ext cx="3430967" cy="3001548"/>
            <a:chOff x="6869375" y="3382072"/>
            <a:chExt cx="3430967" cy="3001548"/>
          </a:xfrm>
        </p:grpSpPr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756D7BE6-FB3F-4DDC-A0F0-B63CE5B33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6066" y="3382072"/>
              <a:ext cx="3324276" cy="3001548"/>
            </a:xfrm>
            <a:prstGeom prst="rect">
              <a:avLst/>
            </a:prstGeom>
          </p:spPr>
        </p:pic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id="{0C04DD9A-3B18-473A-9C8C-11B9ED04D8D7}"/>
                </a:ext>
              </a:extLst>
            </p:cNvPr>
            <p:cNvSpPr/>
            <p:nvPr/>
          </p:nvSpPr>
          <p:spPr>
            <a:xfrm>
              <a:off x="6869375" y="5889041"/>
              <a:ext cx="495827" cy="4945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733" b="1" dirty="0">
                  <a:solidFill>
                    <a:srgbClr val="C00000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99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A40C6DBB-FDAC-4236-A6DF-D54A5B9A03BE}"/>
              </a:ext>
            </a:extLst>
          </p:cNvPr>
          <p:cNvGrpSpPr/>
          <p:nvPr/>
        </p:nvGrpSpPr>
        <p:grpSpPr>
          <a:xfrm>
            <a:off x="596283" y="677371"/>
            <a:ext cx="3709851" cy="1045027"/>
            <a:chOff x="666206" y="4519749"/>
            <a:chExt cx="3709851" cy="1045027"/>
          </a:xfrm>
        </p:grpSpPr>
        <p:sp>
          <p:nvSpPr>
            <p:cNvPr id="13" name="สี่เหลี่ยมผืนผ้า: มุมมน 12">
              <a:extLst>
                <a:ext uri="{FF2B5EF4-FFF2-40B4-BE49-F238E27FC236}">
                  <a16:creationId xmlns:a16="http://schemas.microsoft.com/office/drawing/2014/main" id="{90ECF71C-21B8-4FDD-B0D5-1DE5C1815487}"/>
                </a:ext>
              </a:extLst>
            </p:cNvPr>
            <p:cNvSpPr/>
            <p:nvPr/>
          </p:nvSpPr>
          <p:spPr>
            <a:xfrm>
              <a:off x="1149531" y="4519749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Airway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2B7FCE70-5EE3-486B-BAF1-31B15BB11074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DC490C3-6E24-4D45-872B-01CF8C07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25" y="1923994"/>
            <a:ext cx="3766712" cy="3569816"/>
          </a:xfrm>
          <a:prstGeom prst="rect">
            <a:avLst/>
          </a:prstGeom>
        </p:spPr>
      </p:pic>
      <p:pic>
        <p:nvPicPr>
          <p:cNvPr id="2050" name="Picture 2" descr="à¸£à¸¹à¸à¸ à¸²à¸à¸à¸µà¹à¹à¸à¸µà¹à¸¢à¸§à¸à¹à¸­à¸">
            <a:extLst>
              <a:ext uri="{FF2B5EF4-FFF2-40B4-BE49-F238E27FC236}">
                <a16:creationId xmlns:a16="http://schemas.microsoft.com/office/drawing/2014/main" id="{C9D7C407-BE7A-446F-84ED-0419AB72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1737" y="2117246"/>
            <a:ext cx="4181867" cy="33645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0CBD3F0-FC69-42F3-9AB4-FC89CF3574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57" b="12095"/>
          <a:stretch/>
        </p:blipFill>
        <p:spPr>
          <a:xfrm>
            <a:off x="8541221" y="2278877"/>
            <a:ext cx="2555966" cy="1907769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B003D8B-03C2-4769-A084-0FB4CEB8C998}"/>
              </a:ext>
            </a:extLst>
          </p:cNvPr>
          <p:cNvSpPr txBox="1"/>
          <p:nvPr/>
        </p:nvSpPr>
        <p:spPr>
          <a:xfrm>
            <a:off x="4485374" y="857007"/>
            <a:ext cx="7050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Open Airway: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เปิดทางเดินหายใจให้โล่ง ดูว่ามี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 Foreign body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</a:p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			   มีเสียง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Stridor</a:t>
            </a:r>
            <a:endParaRPr lang="th-TH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สี่เหลี่ยมผืนผ้า: มุมมนเดียว 7">
            <a:extLst>
              <a:ext uri="{FF2B5EF4-FFF2-40B4-BE49-F238E27FC236}">
                <a16:creationId xmlns:a16="http://schemas.microsoft.com/office/drawing/2014/main" id="{23762D04-A718-451B-A2F6-7BFAF4D80A92}"/>
              </a:ext>
            </a:extLst>
          </p:cNvPr>
          <p:cNvSpPr/>
          <p:nvPr/>
        </p:nvSpPr>
        <p:spPr>
          <a:xfrm>
            <a:off x="1079608" y="5717492"/>
            <a:ext cx="2272937" cy="796834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Head tilt- Chin lift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0" name="สี่เหลี่ยมผืนผ้า: มุมมนเดียว 19">
            <a:extLst>
              <a:ext uri="{FF2B5EF4-FFF2-40B4-BE49-F238E27FC236}">
                <a16:creationId xmlns:a16="http://schemas.microsoft.com/office/drawing/2014/main" id="{10BB6F8D-770E-4745-8B24-798B4987EF49}"/>
              </a:ext>
            </a:extLst>
          </p:cNvPr>
          <p:cNvSpPr/>
          <p:nvPr/>
        </p:nvSpPr>
        <p:spPr>
          <a:xfrm>
            <a:off x="4763588" y="5717492"/>
            <a:ext cx="2272937" cy="796834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Jaw thrust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668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A40C6DBB-FDAC-4236-A6DF-D54A5B9A03BE}"/>
              </a:ext>
            </a:extLst>
          </p:cNvPr>
          <p:cNvGrpSpPr/>
          <p:nvPr/>
        </p:nvGrpSpPr>
        <p:grpSpPr>
          <a:xfrm>
            <a:off x="596283" y="677371"/>
            <a:ext cx="3709851" cy="1045027"/>
            <a:chOff x="666206" y="4519749"/>
            <a:chExt cx="3709851" cy="1045027"/>
          </a:xfrm>
        </p:grpSpPr>
        <p:sp>
          <p:nvSpPr>
            <p:cNvPr id="13" name="สี่เหลี่ยมผืนผ้า: มุมมน 12">
              <a:extLst>
                <a:ext uri="{FF2B5EF4-FFF2-40B4-BE49-F238E27FC236}">
                  <a16:creationId xmlns:a16="http://schemas.microsoft.com/office/drawing/2014/main" id="{90ECF71C-21B8-4FDD-B0D5-1DE5C1815487}"/>
                </a:ext>
              </a:extLst>
            </p:cNvPr>
            <p:cNvSpPr/>
            <p:nvPr/>
          </p:nvSpPr>
          <p:spPr>
            <a:xfrm>
              <a:off x="1149531" y="4519749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Airway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2B7FCE70-5EE3-486B-BAF1-31B15BB11074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B003D8B-03C2-4769-A084-0FB4CEB8C998}"/>
              </a:ext>
            </a:extLst>
          </p:cNvPr>
          <p:cNvSpPr txBox="1"/>
          <p:nvPr/>
        </p:nvSpPr>
        <p:spPr>
          <a:xfrm>
            <a:off x="4545389" y="760680"/>
            <a:ext cx="7050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Open Airway: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เปิดทางเดินหายใจให้โล่ง ดูว่ามี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 Foreign body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</a:p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			   มีเสียง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Stridor</a:t>
            </a:r>
            <a:endParaRPr lang="th-TH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0" name="สี่เหลี่ยมผืนผ้า: มุมมนเดียว 19">
            <a:extLst>
              <a:ext uri="{FF2B5EF4-FFF2-40B4-BE49-F238E27FC236}">
                <a16:creationId xmlns:a16="http://schemas.microsoft.com/office/drawing/2014/main" id="{10BB6F8D-770E-4745-8B24-798B4987EF49}"/>
              </a:ext>
            </a:extLst>
          </p:cNvPr>
          <p:cNvSpPr/>
          <p:nvPr/>
        </p:nvSpPr>
        <p:spPr>
          <a:xfrm>
            <a:off x="4833256" y="5832992"/>
            <a:ext cx="2573384" cy="796834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Triple airway maneuver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DF3408F-4D06-4DFB-8553-28F9B47E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891" y="1953398"/>
            <a:ext cx="6165669" cy="37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29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B003D8B-03C2-4769-A084-0FB4CEB8C998}"/>
              </a:ext>
            </a:extLst>
          </p:cNvPr>
          <p:cNvSpPr txBox="1"/>
          <p:nvPr/>
        </p:nvSpPr>
        <p:spPr>
          <a:xfrm>
            <a:off x="4545389" y="760680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ช่วยการหายใจ 2 ครั้ง (1ครั้ง 1 วินาที )</a:t>
            </a:r>
          </a:p>
        </p:txBody>
      </p:sp>
      <p:sp>
        <p:nvSpPr>
          <p:cNvPr id="20" name="สี่เหลี่ยมผืนผ้า: มุมมนเดียว 19">
            <a:extLst>
              <a:ext uri="{FF2B5EF4-FFF2-40B4-BE49-F238E27FC236}">
                <a16:creationId xmlns:a16="http://schemas.microsoft.com/office/drawing/2014/main" id="{10BB6F8D-770E-4745-8B24-798B4987EF49}"/>
              </a:ext>
            </a:extLst>
          </p:cNvPr>
          <p:cNvSpPr/>
          <p:nvPr/>
        </p:nvSpPr>
        <p:spPr>
          <a:xfrm>
            <a:off x="5133702" y="5575639"/>
            <a:ext cx="2573384" cy="796834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Pocket mask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A4452188-BC4E-4112-8241-D3E26F424F8D}"/>
              </a:ext>
            </a:extLst>
          </p:cNvPr>
          <p:cNvGrpSpPr/>
          <p:nvPr/>
        </p:nvGrpSpPr>
        <p:grpSpPr>
          <a:xfrm>
            <a:off x="596283" y="665275"/>
            <a:ext cx="3749040" cy="1045028"/>
            <a:chOff x="666206" y="4519748"/>
            <a:chExt cx="3749040" cy="1045028"/>
          </a:xfrm>
        </p:grpSpPr>
        <p:sp>
          <p:nvSpPr>
            <p:cNvPr id="10" name="สี่เหลี่ยมผืนผ้า: มุมมน 9">
              <a:extLst>
                <a:ext uri="{FF2B5EF4-FFF2-40B4-BE49-F238E27FC236}">
                  <a16:creationId xmlns:a16="http://schemas.microsoft.com/office/drawing/2014/main" id="{DF887688-AA0A-4521-86C6-65B68A2E1249}"/>
                </a:ext>
              </a:extLst>
            </p:cNvPr>
            <p:cNvSpPr/>
            <p:nvPr/>
          </p:nvSpPr>
          <p:spPr>
            <a:xfrm>
              <a:off x="1188720" y="4519748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Breathing and</a:t>
              </a:r>
            </a:p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ventilation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1CE456BC-98D9-4C21-8B67-413D46E2E770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B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561A8B2-CB25-4FD9-855A-CB20A6DC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393" y="2286817"/>
            <a:ext cx="3893607" cy="300364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97C931C-CEAD-4D99-A019-46E15B6F3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44" y="2408841"/>
            <a:ext cx="3091403" cy="28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5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B003D8B-03C2-4769-A084-0FB4CEB8C998}"/>
              </a:ext>
            </a:extLst>
          </p:cNvPr>
          <p:cNvSpPr txBox="1"/>
          <p:nvPr/>
        </p:nvSpPr>
        <p:spPr>
          <a:xfrm>
            <a:off x="4545389" y="760680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ช่วยการหายใจ 2 ครั้ง (1ครั้ง 1 วินาที )</a:t>
            </a:r>
          </a:p>
        </p:txBody>
      </p:sp>
      <p:sp>
        <p:nvSpPr>
          <p:cNvPr id="20" name="สี่เหลี่ยมผืนผ้า: มุมมนเดียว 19">
            <a:extLst>
              <a:ext uri="{FF2B5EF4-FFF2-40B4-BE49-F238E27FC236}">
                <a16:creationId xmlns:a16="http://schemas.microsoft.com/office/drawing/2014/main" id="{10BB6F8D-770E-4745-8B24-798B4987EF49}"/>
              </a:ext>
            </a:extLst>
          </p:cNvPr>
          <p:cNvSpPr/>
          <p:nvPr/>
        </p:nvSpPr>
        <p:spPr>
          <a:xfrm>
            <a:off x="4937759" y="5771585"/>
            <a:ext cx="2573384" cy="796834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C-E technique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A4452188-BC4E-4112-8241-D3E26F424F8D}"/>
              </a:ext>
            </a:extLst>
          </p:cNvPr>
          <p:cNvGrpSpPr/>
          <p:nvPr/>
        </p:nvGrpSpPr>
        <p:grpSpPr>
          <a:xfrm>
            <a:off x="596283" y="665275"/>
            <a:ext cx="3749040" cy="1045028"/>
            <a:chOff x="666206" y="4519748"/>
            <a:chExt cx="3749040" cy="1045028"/>
          </a:xfrm>
        </p:grpSpPr>
        <p:sp>
          <p:nvSpPr>
            <p:cNvPr id="10" name="สี่เหลี่ยมผืนผ้า: มุมมน 9">
              <a:extLst>
                <a:ext uri="{FF2B5EF4-FFF2-40B4-BE49-F238E27FC236}">
                  <a16:creationId xmlns:a16="http://schemas.microsoft.com/office/drawing/2014/main" id="{DF887688-AA0A-4521-86C6-65B68A2E1249}"/>
                </a:ext>
              </a:extLst>
            </p:cNvPr>
            <p:cNvSpPr/>
            <p:nvPr/>
          </p:nvSpPr>
          <p:spPr>
            <a:xfrm>
              <a:off x="1188720" y="4519748"/>
              <a:ext cx="3226526" cy="104502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Breathing and</a:t>
              </a:r>
            </a:p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ventilation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1CE456BC-98D9-4C21-8B67-413D46E2E770}"/>
                </a:ext>
              </a:extLst>
            </p:cNvPr>
            <p:cNvSpPr/>
            <p:nvPr/>
          </p:nvSpPr>
          <p:spPr>
            <a:xfrm>
              <a:off x="666206" y="4519749"/>
              <a:ext cx="1045028" cy="104502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B</a:t>
              </a:r>
              <a:endParaRPr lang="th-TH" sz="9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EA76B20-8E71-4F85-B26D-623ABA7BA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311" y="2234426"/>
            <a:ext cx="8952667" cy="34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88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16996613-E5F7-471F-AE8C-5B88C33A636C}"/>
              </a:ext>
            </a:extLst>
          </p:cNvPr>
          <p:cNvGrpSpPr/>
          <p:nvPr/>
        </p:nvGrpSpPr>
        <p:grpSpPr>
          <a:xfrm>
            <a:off x="274848" y="428753"/>
            <a:ext cx="5234051" cy="1043350"/>
            <a:chOff x="666207" y="4519749"/>
            <a:chExt cx="4102422" cy="861262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4FBB712C-1D6C-4B80-8BB4-94E921870DEC}"/>
                </a:ext>
              </a:extLst>
            </p:cNvPr>
            <p:cNvSpPr/>
            <p:nvPr/>
          </p:nvSpPr>
          <p:spPr>
            <a:xfrm>
              <a:off x="1149531" y="4519749"/>
              <a:ext cx="3619098" cy="861262"/>
            </a:xfrm>
            <a:prstGeom prst="roundRect">
              <a:avLst/>
            </a:prstGeom>
            <a:solidFill>
              <a:srgbClr val="F19D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Automatic external defibrillator</a:t>
              </a:r>
              <a:endParaRPr lang="th-TH" sz="32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6" name="วงรี 5">
              <a:extLst>
                <a:ext uri="{FF2B5EF4-FFF2-40B4-BE49-F238E27FC236}">
                  <a16:creationId xmlns:a16="http://schemas.microsoft.com/office/drawing/2014/main" id="{90CBA843-D711-42D4-9EE0-A534058CD728}"/>
                </a:ext>
              </a:extLst>
            </p:cNvPr>
            <p:cNvSpPr/>
            <p:nvPr/>
          </p:nvSpPr>
          <p:spPr>
            <a:xfrm>
              <a:off x="666207" y="4519749"/>
              <a:ext cx="942493" cy="86126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AED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DDDF45E-F59E-44B3-9892-D4238C17F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7" y="1843670"/>
            <a:ext cx="3287687" cy="258704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9814C0A-E515-4EFD-91D6-E6AFCB584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7" y="4430712"/>
            <a:ext cx="4273630" cy="2268726"/>
          </a:xfrm>
          <a:prstGeom prst="rect">
            <a:avLst/>
          </a:prstGeom>
        </p:spPr>
      </p:pic>
      <p:sp>
        <p:nvSpPr>
          <p:cNvPr id="10" name="วงรี 9">
            <a:extLst>
              <a:ext uri="{FF2B5EF4-FFF2-40B4-BE49-F238E27FC236}">
                <a16:creationId xmlns:a16="http://schemas.microsoft.com/office/drawing/2014/main" id="{F7F1FEB9-DC90-47A5-89A6-8F8A92E4F809}"/>
              </a:ext>
            </a:extLst>
          </p:cNvPr>
          <p:cNvSpPr/>
          <p:nvPr/>
        </p:nvSpPr>
        <p:spPr>
          <a:xfrm>
            <a:off x="870784" y="5166046"/>
            <a:ext cx="1116966" cy="1152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F7FACEA9-B64C-4F6E-9C22-C52330C28CA3}"/>
              </a:ext>
            </a:extLst>
          </p:cNvPr>
          <p:cNvSpPr/>
          <p:nvPr/>
        </p:nvSpPr>
        <p:spPr>
          <a:xfrm>
            <a:off x="2847214" y="4883404"/>
            <a:ext cx="844730" cy="1152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82E0659-5EBD-41A1-8DB7-3593CA3D94CD}"/>
              </a:ext>
            </a:extLst>
          </p:cNvPr>
          <p:cNvSpPr txBox="1"/>
          <p:nvPr/>
        </p:nvSpPr>
        <p:spPr>
          <a:xfrm>
            <a:off x="5638309" y="1436459"/>
            <a:ext cx="6278843" cy="5262979"/>
          </a:xfrm>
          <a:prstGeom prst="rect">
            <a:avLst/>
          </a:prstGeom>
          <a:solidFill>
            <a:srgbClr val="A4C2F4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เปิดเครื่อง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AED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พร้อมใช้งาน</a:t>
            </a:r>
          </a:p>
          <a:p>
            <a:pPr marL="342900" indent="-342900">
              <a:buAutoNum type="arabicPeriod"/>
            </a:pP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Paddle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ตามตำแหน่งให้ถูกต้อง </a:t>
            </a:r>
            <a:r>
              <a:rPr lang="th-TH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(กรณีตัวเปียก เช็ดตัวให้แห้ง)</a:t>
            </a:r>
          </a:p>
          <a:p>
            <a:r>
              <a:rPr lang="th-TH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Paddle 1 </a:t>
            </a:r>
            <a:r>
              <a:rPr lang="th-TH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ติดบริเวณใต้กระดูกไหปลาร้าขวา</a:t>
            </a:r>
          </a:p>
          <a:p>
            <a:r>
              <a:rPr lang="th-TH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Paddle 2 </a:t>
            </a:r>
            <a:r>
              <a:rPr lang="th-TH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ติดบริเวณใต้ชายโครงซ้าย </a:t>
            </a:r>
          </a:p>
          <a:p>
            <a:pPr marL="342900" indent="-342900">
              <a:buAutoNum type="arabicPeriod"/>
            </a:pP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ทำตามตามแนะนำ รอเครื่อง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AED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ทำการวิเคราะห์คลื่นไฟฟ้าหัวใจ หยุด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CPR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ADE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แนะนำ</a:t>
            </a:r>
            <a:r>
              <a:rPr lang="th-TH" sz="24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 </a:t>
            </a:r>
            <a:r>
              <a:rPr lang="en-US" sz="24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Shock</a:t>
            </a:r>
          </a:p>
          <a:p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เตรียมกดปุ่ม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Shock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พร้อมบอกทีม</a:t>
            </a:r>
          </a:p>
          <a:p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	1. ฉันถอย</a:t>
            </a:r>
          </a:p>
          <a:p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	2. คุณถอย</a:t>
            </a:r>
          </a:p>
          <a:p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	3. ทุกคนถอย (มองดูตั้งศีรษะถึงเท้าผู้ป่วย ว่าไม่มีใครสัมผัส )กดปุ่ม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Shock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แล้ว ทำ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CPR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ต่อ</a:t>
            </a:r>
            <a:endParaRPr lang="en-US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AED </a:t>
            </a:r>
            <a:r>
              <a:rPr lang="th-TH" sz="24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ไม่แนะนำให้ </a:t>
            </a:r>
            <a:r>
              <a:rPr lang="en-US" sz="24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Shock </a:t>
            </a:r>
          </a:p>
          <a:p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ให้ทำการ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CPR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ต่อทันที</a:t>
            </a:r>
            <a:endParaRPr lang="en-US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55520069-C1CF-4499-8186-A409540A642E}"/>
              </a:ext>
            </a:extLst>
          </p:cNvPr>
          <p:cNvSpPr txBox="1"/>
          <p:nvPr/>
        </p:nvSpPr>
        <p:spPr>
          <a:xfrm>
            <a:off x="7223760" y="686012"/>
            <a:ext cx="3043645" cy="528833"/>
          </a:xfrm>
          <a:prstGeom prst="rect">
            <a:avLst/>
          </a:prstGeom>
          <a:solidFill>
            <a:srgbClr val="F19D19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ขั้นตอนการใช้เครื่อง </a:t>
            </a:r>
            <a:r>
              <a:rPr lang="en-US" sz="28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AED</a:t>
            </a:r>
            <a:endParaRPr lang="th-TH" sz="28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4506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16996613-E5F7-471F-AE8C-5B88C33A636C}"/>
              </a:ext>
            </a:extLst>
          </p:cNvPr>
          <p:cNvGrpSpPr/>
          <p:nvPr/>
        </p:nvGrpSpPr>
        <p:grpSpPr>
          <a:xfrm>
            <a:off x="274848" y="428753"/>
            <a:ext cx="5234051" cy="1043350"/>
            <a:chOff x="666207" y="4519749"/>
            <a:chExt cx="4102422" cy="861262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4FBB712C-1D6C-4B80-8BB4-94E921870DEC}"/>
                </a:ext>
              </a:extLst>
            </p:cNvPr>
            <p:cNvSpPr/>
            <p:nvPr/>
          </p:nvSpPr>
          <p:spPr>
            <a:xfrm>
              <a:off x="1149531" y="4519749"/>
              <a:ext cx="3619098" cy="861262"/>
            </a:xfrm>
            <a:prstGeom prst="roundRect">
              <a:avLst/>
            </a:prstGeom>
            <a:solidFill>
              <a:srgbClr val="F19D1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Automatic external defibrillator</a:t>
              </a:r>
              <a:endParaRPr lang="th-TH" sz="32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6" name="วงรี 5">
              <a:extLst>
                <a:ext uri="{FF2B5EF4-FFF2-40B4-BE49-F238E27FC236}">
                  <a16:creationId xmlns:a16="http://schemas.microsoft.com/office/drawing/2014/main" id="{90CBA843-D711-42D4-9EE0-A534058CD728}"/>
                </a:ext>
              </a:extLst>
            </p:cNvPr>
            <p:cNvSpPr/>
            <p:nvPr/>
          </p:nvSpPr>
          <p:spPr>
            <a:xfrm>
              <a:off x="666207" y="4519749"/>
              <a:ext cx="942493" cy="86126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AED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DDDF45E-F59E-44B3-9892-D4238C17F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7" y="1843670"/>
            <a:ext cx="3287687" cy="258704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9814C0A-E515-4EFD-91D6-E6AFCB584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7" y="4430712"/>
            <a:ext cx="4273630" cy="2268726"/>
          </a:xfrm>
          <a:prstGeom prst="rect">
            <a:avLst/>
          </a:prstGeom>
        </p:spPr>
      </p:pic>
      <p:sp>
        <p:nvSpPr>
          <p:cNvPr id="10" name="วงรี 9">
            <a:extLst>
              <a:ext uri="{FF2B5EF4-FFF2-40B4-BE49-F238E27FC236}">
                <a16:creationId xmlns:a16="http://schemas.microsoft.com/office/drawing/2014/main" id="{F7F1FEB9-DC90-47A5-89A6-8F8A92E4F809}"/>
              </a:ext>
            </a:extLst>
          </p:cNvPr>
          <p:cNvSpPr/>
          <p:nvPr/>
        </p:nvSpPr>
        <p:spPr>
          <a:xfrm>
            <a:off x="870784" y="5166046"/>
            <a:ext cx="1116966" cy="1152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F7FACEA9-B64C-4F6E-9C22-C52330C28CA3}"/>
              </a:ext>
            </a:extLst>
          </p:cNvPr>
          <p:cNvSpPr/>
          <p:nvPr/>
        </p:nvSpPr>
        <p:spPr>
          <a:xfrm>
            <a:off x="2847214" y="4883404"/>
            <a:ext cx="844730" cy="1152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C97D33B-5760-471C-B910-921BC80A8372}"/>
              </a:ext>
            </a:extLst>
          </p:cNvPr>
          <p:cNvSpPr/>
          <p:nvPr/>
        </p:nvSpPr>
        <p:spPr>
          <a:xfrm>
            <a:off x="5319789" y="3913908"/>
            <a:ext cx="6201649" cy="1938992"/>
          </a:xfrm>
          <a:prstGeom prst="rect">
            <a:avLst/>
          </a:prstGeom>
          <a:solidFill>
            <a:srgbClr val="B74919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หลักการทำงานของเครื่อง </a:t>
            </a:r>
            <a:r>
              <a:rPr lang="en-US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AED 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คือการวิเคราะห์คลื่นไฟฟ้าหัวใจที่เป็นแบบ </a:t>
            </a:r>
            <a:r>
              <a:rPr lang="en-US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shockable rhythms (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สามารถช็อกไฟฟ้าได้) ซึ่งได้แก่คลื่นไฟฟ้าหัวใจ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Ventricular fibrillation (VF) </a:t>
            </a:r>
            <a:endParaRPr lang="th-TH" sz="24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914400" lvl="1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pulseless-ventricular tachycardia (</a:t>
            </a:r>
            <a:r>
              <a:rPr lang="en-US" sz="2400" dirty="0" err="1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pVT</a:t>
            </a:r>
            <a:r>
              <a:rPr lang="en-US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th-TH" sz="24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61C178C-6A2E-429B-9C2B-5475E10BC819}"/>
              </a:ext>
            </a:extLst>
          </p:cNvPr>
          <p:cNvSpPr txBox="1"/>
          <p:nvPr/>
        </p:nvSpPr>
        <p:spPr>
          <a:xfrm>
            <a:off x="5319790" y="1751078"/>
            <a:ext cx="6201650" cy="1938992"/>
          </a:xfrm>
          <a:prstGeom prst="rect">
            <a:avLst/>
          </a:prstGeom>
          <a:solidFill>
            <a:srgbClr val="B749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เครื่องกระตุกไฟฟ้าหัวใจชนิดอัตโนมัติ (</a:t>
            </a:r>
            <a:r>
              <a:rPr lang="en-US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Automated external defibrillator; AED) </a:t>
            </a:r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</a:p>
          <a:p>
            <a:r>
              <a:rPr lang="th-TH" sz="24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เป็นอุปกรณ์ที่ใช้ช่วยเหลือผู้ป่วย “ภาวะหัวใจหยุดเต้น” โดยปฏิบัติร่วมกับการกดหน้าอกช่วยฟื้นคืนชีพ</a:t>
            </a:r>
          </a:p>
          <a:p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11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5313DC43-1D0B-4C1B-A72E-612554E419E4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Basic life support (BLS)</a:t>
            </a:r>
          </a:p>
          <a:p>
            <a:pPr algn="ctr"/>
            <a:r>
              <a:rPr lang="en-US" sz="3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For Emergency healthcare Providers</a:t>
            </a:r>
            <a:endParaRPr lang="th-TH" sz="3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สี่เหลี่ยมผืนผ้า: มุมมนเดียว 20">
            <a:extLst>
              <a:ext uri="{FF2B5EF4-FFF2-40B4-BE49-F238E27FC236}">
                <a16:creationId xmlns:a16="http://schemas.microsoft.com/office/drawing/2014/main" id="{D45B7EA7-F0E0-4F18-BE38-6B284E851F23}"/>
              </a:ext>
            </a:extLst>
          </p:cNvPr>
          <p:cNvSpPr/>
          <p:nvPr/>
        </p:nvSpPr>
        <p:spPr>
          <a:xfrm>
            <a:off x="4809308" y="5745017"/>
            <a:ext cx="2573384" cy="796834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Recovery Position</a:t>
            </a:r>
            <a:endParaRPr lang="th-TH" sz="2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6380A54-A89F-4B6E-A6F1-EFD558819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9" b="6001"/>
          <a:stretch/>
        </p:blipFill>
        <p:spPr>
          <a:xfrm>
            <a:off x="2442238" y="1373355"/>
            <a:ext cx="7041395" cy="42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5">
            <a:extLst>
              <a:ext uri="{FF2B5EF4-FFF2-40B4-BE49-F238E27FC236}">
                <a16:creationId xmlns:a16="http://schemas.microsoft.com/office/drawing/2014/main" id="{DAE68DE4-A58C-43D1-8598-86947E6B880A}"/>
              </a:ext>
            </a:extLst>
          </p:cNvPr>
          <p:cNvSpPr txBox="1">
            <a:spLocks/>
          </p:cNvSpPr>
          <p:nvPr/>
        </p:nvSpPr>
        <p:spPr>
          <a:xfrm>
            <a:off x="2510246" y="1319013"/>
            <a:ext cx="6798825" cy="11863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sz="8000" dirty="0">
                <a:latin typeface="FreesiaUPC" panose="020B0604020202020204" pitchFamily="34" charset="-34"/>
                <a:cs typeface="FreesiaUPC" panose="020B0604020202020204" pitchFamily="34" charset="-34"/>
              </a:rPr>
              <a:t>ภาวะหัวใจหยุดทำงาน</a:t>
            </a:r>
            <a:endParaRPr lang="th-TH" sz="2667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2133" dirty="0"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en-US" sz="2133" dirty="0">
                <a:latin typeface="FreesiaUPC" panose="020B0604020202020204" pitchFamily="34" charset="-34"/>
                <a:cs typeface="FreesiaUPC" panose="020B0604020202020204" pitchFamily="34" charset="-34"/>
              </a:rPr>
              <a:t>Cardio-Pulmonary Arrest)</a:t>
            </a:r>
            <a:endParaRPr lang="en-US" sz="6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8000" dirty="0">
                <a:latin typeface="FreesiaUPC" panose="020B0604020202020204" pitchFamily="34" charset="-34"/>
                <a:cs typeface="FreesiaUPC" panose="020B0604020202020204" pitchFamily="34" charset="-34"/>
              </a:rPr>
              <a:t>คืออะไร?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9BFF515-DFDA-4EFB-85D6-EC0289F0B53B}"/>
              </a:ext>
            </a:extLst>
          </p:cNvPr>
          <p:cNvSpPr/>
          <p:nvPr/>
        </p:nvSpPr>
        <p:spPr>
          <a:xfrm>
            <a:off x="2510246" y="4352681"/>
            <a:ext cx="7171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	เป็นภาวะที่ระบบการหายใจและระบบไหลเวียนโลหิตหยุดทำงาน ทำให้ไม่สามารถส่งเลือดไปเสี้ยงส่วนต่าง ๆ ของร่างกายได้ ส่งผลให้เสียชีวิตอย่างฉับพลัน </a:t>
            </a:r>
            <a:endParaRPr lang="th-TH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DB65154-92E2-40A5-A591-756CD0473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913" y="5546369"/>
            <a:ext cx="1301087" cy="1301087"/>
          </a:xfrm>
          <a:prstGeom prst="rect">
            <a:avLst/>
          </a:prstGeom>
        </p:spPr>
      </p:pic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784514C8-9E7B-462F-A615-7827B23E511B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Cardiopulmonary Arrest</a:t>
            </a:r>
            <a:endParaRPr lang="th-TH" sz="4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411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A4AA09-CCB8-42FB-96E6-8ED5A0F3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877" y="1407956"/>
            <a:ext cx="7365423" cy="1025263"/>
          </a:xfrm>
          <a:noFill/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สาเหตุที่ทำให้หัวใจหยุดเต้น หยุดหายใจ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F1C078-F9D3-473F-A384-8C81F681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520" y="2371432"/>
            <a:ext cx="5423023" cy="4351338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ไฟฟ้าช็อต จมน้ำ สารพิษ ยาเกินขนาด 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Hypovolemic shock :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เสียเลือด 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Anaphylactic shock :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แพ้ยา/แมลง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การบาดเจ็บจากอุบัติเหตุ : ศีรษะ สมอง คอ ไขสันหลัง กระดูกหัก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โรคประจำตัว : หัวใจ ปอด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emboli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EA5FE27-6611-4821-993C-2E930D1E6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913" y="5546369"/>
            <a:ext cx="1301087" cy="1301087"/>
          </a:xfrm>
          <a:prstGeom prst="rect">
            <a:avLst/>
          </a:prstGeom>
        </p:spPr>
      </p:pic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E8B6E3D9-FB42-4F4A-AB37-E70E21D85DAF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Cause of Cardiopulmonary Arrest</a:t>
            </a: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030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EA5FE27-6611-4821-993C-2E930D1E6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913" y="5546369"/>
            <a:ext cx="1301087" cy="1301087"/>
          </a:xfrm>
          <a:prstGeom prst="rect">
            <a:avLst/>
          </a:prstGeom>
        </p:spPr>
      </p:pic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E8B6E3D9-FB42-4F4A-AB37-E70E21D85DAF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Cause of Cardiopulmonary Arrest</a:t>
            </a: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D8F172B-AACD-4400-BDA3-6CC029AA6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08" y="1742215"/>
            <a:ext cx="3689684" cy="2142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92987CD-03F9-4E43-8E0E-252382095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308" y="4390497"/>
            <a:ext cx="3852904" cy="2311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36E3268-9F3D-4037-BBB1-A15B4AB35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737" y="4099472"/>
            <a:ext cx="4394535" cy="2471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9D73F06-ED23-4FDB-AE2C-FC8F53726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783" y="1694816"/>
            <a:ext cx="3689684" cy="2071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48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EA5FE27-6611-4821-993C-2E930D1E6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913" y="5546369"/>
            <a:ext cx="1301087" cy="1301087"/>
          </a:xfrm>
          <a:prstGeom prst="rect">
            <a:avLst/>
          </a:prstGeom>
        </p:spPr>
      </p:pic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E8B6E3D9-FB42-4F4A-AB37-E70E21D85DAF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Cause of Cardiopulmonary Arrest</a:t>
            </a: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3FF2E5F4-C962-41B8-9EAC-5AD2E0619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374" y="1630562"/>
            <a:ext cx="3670746" cy="223592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6219E93E-0BA4-4D82-8438-E196DE86B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173" y="4378014"/>
            <a:ext cx="3805769" cy="2336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E7E62F7-EE48-4A29-904B-FEF4F0EBB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9" t="12398" r="2699" b="32865"/>
          <a:stretch/>
        </p:blipFill>
        <p:spPr>
          <a:xfrm>
            <a:off x="1514024" y="1630562"/>
            <a:ext cx="3534770" cy="24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BC63676C-8D57-49EF-B512-9EE4D99644B9}"/>
              </a:ext>
            </a:extLst>
          </p:cNvPr>
          <p:cNvSpPr/>
          <p:nvPr/>
        </p:nvSpPr>
        <p:spPr>
          <a:xfrm>
            <a:off x="3181659" y="1668710"/>
            <a:ext cx="5828682" cy="120032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การช่วยฟื้นคืนชีพ 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ardio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ulmonary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esuscitation : CPR)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5BC3BD8-E342-4CE8-901B-3BA64D5D91E0}"/>
              </a:ext>
            </a:extLst>
          </p:cNvPr>
          <p:cNvSpPr/>
          <p:nvPr/>
        </p:nvSpPr>
        <p:spPr>
          <a:xfrm>
            <a:off x="2762794" y="3009396"/>
            <a:ext cx="69804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หมายถึง การปฏิบัติการเพื่อช่วยฟื้นการทำงานของระบบไหลเวียนที่หยุดทำงานอย่างกระทันหัน ให้กลับมาหายใจและหัวใจทำงานอย่างมีประสิทธิภาพ เพียงพอที่จะดำรงชีวิตใกล้เคียงปกติมากที่สุด โดยไม่เกิดความพิการของสมอง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091AB06-F065-4966-B0BA-12F2E2BE1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913" y="5546369"/>
            <a:ext cx="1301087" cy="1301087"/>
          </a:xfrm>
          <a:prstGeom prst="rect">
            <a:avLst/>
          </a:prstGeom>
        </p:spPr>
      </p:pic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1D4D3833-BC89-47E9-B119-2353C4814C53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Cardio-Pulmonary Resuscitation</a:t>
            </a: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07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>
            <a:extLst>
              <a:ext uri="{FF2B5EF4-FFF2-40B4-BE49-F238E27FC236}">
                <a16:creationId xmlns:a16="http://schemas.microsoft.com/office/drawing/2014/main" id="{A2D7F3F0-7DB7-4D9C-8D3C-A94DD9714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794" y="1685828"/>
            <a:ext cx="5715000" cy="1183390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</a:t>
            </a:r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CPR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E6D3C4EB-EB91-4E8B-8ED6-26D033661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996" y="2869217"/>
            <a:ext cx="6099809" cy="3042277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เพิ่มออกซิเจนให้กับเนื้อเยื่อ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ป้องกันภาวะสมองขาดเลือด และขาดออกซิเจน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คงไว้ซึ่งการไหลเวียนโลหิต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ผู้ป่วยกลับสู่ภาวะปกติ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5B301461-8880-4BE6-A923-EFFA5628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202A-71CF-F24E-B8F3-6E402495BF6E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3ED59F3-8932-4961-96AF-5FEC0B66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913" y="5546369"/>
            <a:ext cx="1301087" cy="1301087"/>
          </a:xfrm>
          <a:prstGeom prst="rect">
            <a:avLst/>
          </a:prstGeom>
        </p:spPr>
      </p:pic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5DDA017D-C8A0-4F69-869F-4909E22DAA14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Cardiopulmonary Resuscitation</a:t>
            </a: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691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FC08D5-3FC1-4D01-A073-4AEADDAF6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780" y="1371600"/>
            <a:ext cx="4883331" cy="1163229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CPR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BD2523D-407B-4441-BE64-8857C647B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915" y="2404200"/>
            <a:ext cx="8083062" cy="35993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ภาวะหัวใจหยุดเต้นกะทันหัน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Sudden cardiac arrest -SCA)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เป็นสาเหตุการตายอันดับหนึ่งของ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USA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Canada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ส่วนใหญ่มีสาเหตุจาก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ventricular fibrillation (VF)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การช่วยชีวิตจะได้ผลดีที่สุดถ้าทำการช็อกไฟฟ้า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defibrillation)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ภายในเวลา 5 นาทีแรก หลังจากผู้ป่วยหมดสติ</a:t>
            </a:r>
          </a:p>
        </p:txBody>
      </p:sp>
      <p:sp>
        <p:nvSpPr>
          <p:cNvPr id="4" name="ลูกศร: รูปห้าเหลี่ยม 3">
            <a:extLst>
              <a:ext uri="{FF2B5EF4-FFF2-40B4-BE49-F238E27FC236}">
                <a16:creationId xmlns:a16="http://schemas.microsoft.com/office/drawing/2014/main" id="{3DCA26D9-7770-4980-B0F0-D66E48E890D4}"/>
              </a:ext>
            </a:extLst>
          </p:cNvPr>
          <p:cNvSpPr/>
          <p:nvPr/>
        </p:nvSpPr>
        <p:spPr>
          <a:xfrm>
            <a:off x="0" y="195944"/>
            <a:ext cx="5525589" cy="1045027"/>
          </a:xfrm>
          <a:prstGeom prst="homePlate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Cardiopulmonary Resuscitation</a:t>
            </a: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540701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977</Words>
  <Application>Microsoft Office PowerPoint</Application>
  <PresentationFormat>แบบจอกว้าง</PresentationFormat>
  <Paragraphs>174</Paragraphs>
  <Slides>27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FreesiaUPC</vt:lpstr>
      <vt:lpstr>TH Niramit AS</vt:lpstr>
      <vt:lpstr>TH SarabunPSK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สาเหตุที่ทำให้หัวใจหยุดเต้น หยุดหายใจ </vt:lpstr>
      <vt:lpstr>งานนำเสนอ PowerPoint</vt:lpstr>
      <vt:lpstr>งานนำเสนอ PowerPoint</vt:lpstr>
      <vt:lpstr>งานนำเสนอ PowerPoint</vt:lpstr>
      <vt:lpstr>วัตถุประสงค์ของการทำ CPR </vt:lpstr>
      <vt:lpstr>ความสำคัญของ CPR</vt:lpstr>
      <vt:lpstr>ความสำคัญของ CPR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ตำแหน่ง:แนวกึ่งกลางหน้าอกในแนวราวนม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2</cp:revision>
  <dcterms:created xsi:type="dcterms:W3CDTF">2019-01-27T11:49:39Z</dcterms:created>
  <dcterms:modified xsi:type="dcterms:W3CDTF">2019-01-27T12:00:06Z</dcterms:modified>
</cp:coreProperties>
</file>